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9"/>
  </p:notesMasterIdLst>
  <p:sldIdLst>
    <p:sldId id="525" r:id="rId2"/>
    <p:sldId id="539" r:id="rId3"/>
    <p:sldId id="563" r:id="rId4"/>
    <p:sldId id="568" r:id="rId5"/>
    <p:sldId id="569" r:id="rId6"/>
    <p:sldId id="570" r:id="rId7"/>
    <p:sldId id="571" r:id="rId8"/>
    <p:sldId id="536" r:id="rId9"/>
    <p:sldId id="561" r:id="rId10"/>
    <p:sldId id="564" r:id="rId11"/>
    <p:sldId id="574" r:id="rId12"/>
    <p:sldId id="575" r:id="rId13"/>
    <p:sldId id="576" r:id="rId14"/>
    <p:sldId id="577" r:id="rId15"/>
    <p:sldId id="578" r:id="rId16"/>
    <p:sldId id="580" r:id="rId17"/>
    <p:sldId id="534" r:id="rId18"/>
  </p:sldIdLst>
  <p:sldSz cx="12192000" cy="6858000"/>
  <p:notesSz cx="6858000" cy="9144000"/>
  <p:embeddedFontLst>
    <p:embeddedFont>
      <p:font typeface="华文行楷" panose="02010800040101010101" pitchFamily="2" charset="-122"/>
      <p:regular r:id="rId20"/>
    </p:embeddedFont>
    <p:embeddedFont>
      <p:font typeface="微软雅黑" panose="020B0503020204020204" pitchFamily="34" charset="-122"/>
      <p:regular r:id="rId21"/>
      <p:bold r:id="rId22"/>
    </p:embeddedFont>
  </p:embeddedFontLst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严 迪青" initials="严" lastIdx="1" clrIdx="0"/>
  <p:cmAuthor id="3" name="xw" initials="x" lastIdx="2" clrIdx="2"/>
  <p:cmAuthor id="4" name="Ren, Katniss PH/CN" initials="R" lastIdx="24" clrIdx="3"/>
  <p:cmAuthor id="5" name="sun ice" initials="si" lastIdx="1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930D14"/>
    <a:srgbClr val="0465C5"/>
    <a:srgbClr val="0074C0"/>
    <a:srgbClr val="0075C1"/>
    <a:srgbClr val="244983"/>
    <a:srgbClr val="2257AE"/>
    <a:srgbClr val="BACDE9"/>
    <a:srgbClr val="E6ECF7"/>
    <a:srgbClr val="2540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738" y="78"/>
      </p:cViewPr>
      <p:guideLst>
        <p:guide orient="horz" pos="2140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2024/6/21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A-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79B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 Light" panose="020B0502040204020203" charset="-122"/>
              <a:cs typeface="+mn-cs"/>
            </a:endParaRPr>
          </a:p>
        </p:txBody>
      </p:sp>
      <p:pic>
        <p:nvPicPr>
          <p:cNvPr id="26" name="图片 25" descr="F:\医院ppt模板\20220304143908副本.jpg20220304143908副本"/>
          <p:cNvPicPr>
            <a:picLocks noChangeAspect="1"/>
          </p:cNvPicPr>
          <p:nvPr userDrawn="1"/>
        </p:nvPicPr>
        <p:blipFill rotWithShape="1">
          <a:blip r:embed="rId5"/>
          <a:srcRect t="11845"/>
          <a:stretch>
            <a:fillRect/>
          </a:stretch>
        </p:blipFill>
        <p:spPr>
          <a:xfrm>
            <a:off x="0" y="0"/>
            <a:ext cx="12192000" cy="6044565"/>
          </a:xfrm>
          <a:prstGeom prst="rect">
            <a:avLst/>
          </a:prstGeom>
        </p:spPr>
      </p:pic>
      <p:sp>
        <p:nvSpPr>
          <p:cNvPr id="27" name="PA-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32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 Light" panose="020B0502040204020203" charset="-122"/>
              <a:cs typeface="+mn-cs"/>
            </a:endParaRPr>
          </a:p>
        </p:txBody>
      </p:sp>
      <p:sp>
        <p:nvSpPr>
          <p:cNvPr id="28" name="PA-矩形 7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1B4489">
                  <a:alpha val="36000"/>
                </a:srgbClr>
              </a:gs>
              <a:gs pos="100000">
                <a:srgbClr val="1B4489">
                  <a:alpha val="19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 Light" panose="020B0502040204020203" charset="-122"/>
              <a:cs typeface="+mn-cs"/>
            </a:endParaRPr>
          </a:p>
        </p:txBody>
      </p:sp>
      <p:sp>
        <p:nvSpPr>
          <p:cNvPr id="29" name="任意多边形: 形状 101"/>
          <p:cNvSpPr/>
          <p:nvPr userDrawn="1"/>
        </p:nvSpPr>
        <p:spPr>
          <a:xfrm rot="2676034">
            <a:off x="-1681480" y="5021580"/>
            <a:ext cx="3362960" cy="3409950"/>
          </a:xfrm>
          <a:custGeom>
            <a:avLst/>
            <a:gdLst>
              <a:gd name="connsiteX0" fmla="*/ 0 w 3362838"/>
              <a:gd name="connsiteY0" fmla="*/ 0 h 3410056"/>
              <a:gd name="connsiteX1" fmla="*/ 3362838 w 3362838"/>
              <a:gd name="connsiteY1" fmla="*/ 3410056 h 3410056"/>
              <a:gd name="connsiteX2" fmla="*/ 3362837 w 3362838"/>
              <a:gd name="connsiteY2" fmla="*/ 3410056 h 3410056"/>
              <a:gd name="connsiteX3" fmla="*/ 0 w 3362838"/>
              <a:gd name="connsiteY3" fmla="*/ 1 h 34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2838" h="3410056">
                <a:moveTo>
                  <a:pt x="0" y="0"/>
                </a:moveTo>
                <a:lnTo>
                  <a:pt x="3362838" y="3410056"/>
                </a:lnTo>
                <a:lnTo>
                  <a:pt x="3362837" y="3410056"/>
                </a:lnTo>
                <a:lnTo>
                  <a:pt x="0" y="1"/>
                </a:ln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2A900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 Light" panose="020B0502040204020203" charset="-122"/>
              <a:cs typeface="+mn-cs"/>
            </a:endParaRPr>
          </a:p>
        </p:txBody>
      </p:sp>
      <p:sp>
        <p:nvSpPr>
          <p:cNvPr id="30" name="任意多边形: 形状 83"/>
          <p:cNvSpPr/>
          <p:nvPr userDrawn="1"/>
        </p:nvSpPr>
        <p:spPr>
          <a:xfrm>
            <a:off x="0" y="3201670"/>
            <a:ext cx="12192000" cy="3656330"/>
          </a:xfrm>
          <a:custGeom>
            <a:avLst/>
            <a:gdLst>
              <a:gd name="connsiteX0" fmla="*/ 6096002 w 12191999"/>
              <a:gd name="connsiteY0" fmla="*/ 0 h 3656014"/>
              <a:gd name="connsiteX1" fmla="*/ 11517301 w 12191999"/>
              <a:gd name="connsiteY1" fmla="*/ 568339 h 3656014"/>
              <a:gd name="connsiteX2" fmla="*/ 12191999 w 12191999"/>
              <a:gd name="connsiteY2" fmla="*/ 741496 h 3656014"/>
              <a:gd name="connsiteX3" fmla="*/ 12191999 w 12191999"/>
              <a:gd name="connsiteY3" fmla="*/ 3656014 h 3656014"/>
              <a:gd name="connsiteX4" fmla="*/ 0 w 12191999"/>
              <a:gd name="connsiteY4" fmla="*/ 3656014 h 3656014"/>
              <a:gd name="connsiteX5" fmla="*/ 0 w 12191999"/>
              <a:gd name="connsiteY5" fmla="*/ 741497 h 3656014"/>
              <a:gd name="connsiteX6" fmla="*/ 674702 w 12191999"/>
              <a:gd name="connsiteY6" fmla="*/ 568339 h 3656014"/>
              <a:gd name="connsiteX7" fmla="*/ 6096002 w 12191999"/>
              <a:gd name="connsiteY7" fmla="*/ 0 h 3656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9" h="3656014">
                <a:moveTo>
                  <a:pt x="6096002" y="0"/>
                </a:moveTo>
                <a:cubicBezTo>
                  <a:pt x="8104174" y="0"/>
                  <a:pt x="9969760" y="209519"/>
                  <a:pt x="11517301" y="568339"/>
                </a:cubicBezTo>
                <a:lnTo>
                  <a:pt x="12191999" y="741496"/>
                </a:lnTo>
                <a:lnTo>
                  <a:pt x="12191999" y="3656014"/>
                </a:lnTo>
                <a:lnTo>
                  <a:pt x="0" y="3656014"/>
                </a:lnTo>
                <a:lnTo>
                  <a:pt x="0" y="741497"/>
                </a:lnTo>
                <a:lnTo>
                  <a:pt x="674702" y="568339"/>
                </a:lnTo>
                <a:cubicBezTo>
                  <a:pt x="2222243" y="209519"/>
                  <a:pt x="4087830" y="0"/>
                  <a:pt x="6096002" y="0"/>
                </a:cubicBezTo>
                <a:close/>
              </a:path>
            </a:pathLst>
          </a:cu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outerShdw blurRad="381000" sx="102000" sy="102000" algn="ctr" rotWithShape="0">
              <a:prstClr val="black">
                <a:alpha val="1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 Light" panose="020B0502040204020203" charset="-122"/>
              <a:cs typeface="+mn-ea"/>
            </a:endParaRPr>
          </a:p>
        </p:txBody>
      </p:sp>
      <p:sp>
        <p:nvSpPr>
          <p:cNvPr id="31" name="任意多边形: 形状 62"/>
          <p:cNvSpPr/>
          <p:nvPr userDrawn="1"/>
        </p:nvSpPr>
        <p:spPr>
          <a:xfrm>
            <a:off x="0" y="2989580"/>
            <a:ext cx="12192000" cy="741680"/>
          </a:xfrm>
          <a:custGeom>
            <a:avLst/>
            <a:gdLst>
              <a:gd name="connsiteX0" fmla="*/ 6096002 w 12191999"/>
              <a:gd name="connsiteY0" fmla="*/ 0 h 3805208"/>
              <a:gd name="connsiteX1" fmla="*/ 11517301 w 12191999"/>
              <a:gd name="connsiteY1" fmla="*/ 568339 h 3805208"/>
              <a:gd name="connsiteX2" fmla="*/ 12191999 w 12191999"/>
              <a:gd name="connsiteY2" fmla="*/ 741496 h 3805208"/>
              <a:gd name="connsiteX3" fmla="*/ 12191999 w 12191999"/>
              <a:gd name="connsiteY3" fmla="*/ 3805208 h 3805208"/>
              <a:gd name="connsiteX4" fmla="*/ 0 w 12191999"/>
              <a:gd name="connsiteY4" fmla="*/ 3805208 h 3805208"/>
              <a:gd name="connsiteX5" fmla="*/ 0 w 12191999"/>
              <a:gd name="connsiteY5" fmla="*/ 741497 h 3805208"/>
              <a:gd name="connsiteX6" fmla="*/ 674702 w 12191999"/>
              <a:gd name="connsiteY6" fmla="*/ 568339 h 3805208"/>
              <a:gd name="connsiteX7" fmla="*/ 6096002 w 12191999"/>
              <a:gd name="connsiteY7" fmla="*/ 0 h 3805208"/>
              <a:gd name="connsiteX0-1" fmla="*/ 12191999 w 12283439"/>
              <a:gd name="connsiteY0-2" fmla="*/ 3805208 h 3896648"/>
              <a:gd name="connsiteX1-3" fmla="*/ 0 w 12283439"/>
              <a:gd name="connsiteY1-4" fmla="*/ 3805208 h 3896648"/>
              <a:gd name="connsiteX2-5" fmla="*/ 0 w 12283439"/>
              <a:gd name="connsiteY2-6" fmla="*/ 741497 h 3896648"/>
              <a:gd name="connsiteX3-7" fmla="*/ 674702 w 12283439"/>
              <a:gd name="connsiteY3-8" fmla="*/ 568339 h 3896648"/>
              <a:gd name="connsiteX4-9" fmla="*/ 6096002 w 12283439"/>
              <a:gd name="connsiteY4-10" fmla="*/ 0 h 3896648"/>
              <a:gd name="connsiteX5-11" fmla="*/ 11517301 w 12283439"/>
              <a:gd name="connsiteY5-12" fmla="*/ 568339 h 3896648"/>
              <a:gd name="connsiteX6-13" fmla="*/ 12191999 w 12283439"/>
              <a:gd name="connsiteY6-14" fmla="*/ 741496 h 3896648"/>
              <a:gd name="connsiteX7-15" fmla="*/ 12283439 w 12283439"/>
              <a:gd name="connsiteY7-16" fmla="*/ 3896648 h 3896648"/>
              <a:gd name="connsiteX0-17" fmla="*/ 12191999 w 12191999"/>
              <a:gd name="connsiteY0-18" fmla="*/ 3805208 h 3805208"/>
              <a:gd name="connsiteX1-19" fmla="*/ 0 w 12191999"/>
              <a:gd name="connsiteY1-20" fmla="*/ 3805208 h 3805208"/>
              <a:gd name="connsiteX2-21" fmla="*/ 0 w 12191999"/>
              <a:gd name="connsiteY2-22" fmla="*/ 741497 h 3805208"/>
              <a:gd name="connsiteX3-23" fmla="*/ 674702 w 12191999"/>
              <a:gd name="connsiteY3-24" fmla="*/ 568339 h 3805208"/>
              <a:gd name="connsiteX4-25" fmla="*/ 6096002 w 12191999"/>
              <a:gd name="connsiteY4-26" fmla="*/ 0 h 3805208"/>
              <a:gd name="connsiteX5-27" fmla="*/ 11517301 w 12191999"/>
              <a:gd name="connsiteY5-28" fmla="*/ 568339 h 3805208"/>
              <a:gd name="connsiteX6-29" fmla="*/ 12191999 w 12191999"/>
              <a:gd name="connsiteY6-30" fmla="*/ 741496 h 3805208"/>
              <a:gd name="connsiteX0-31" fmla="*/ 0 w 12191999"/>
              <a:gd name="connsiteY0-32" fmla="*/ 3805208 h 3805208"/>
              <a:gd name="connsiteX1-33" fmla="*/ 0 w 12191999"/>
              <a:gd name="connsiteY1-34" fmla="*/ 741497 h 3805208"/>
              <a:gd name="connsiteX2-35" fmla="*/ 674702 w 12191999"/>
              <a:gd name="connsiteY2-36" fmla="*/ 568339 h 3805208"/>
              <a:gd name="connsiteX3-37" fmla="*/ 6096002 w 12191999"/>
              <a:gd name="connsiteY3-38" fmla="*/ 0 h 3805208"/>
              <a:gd name="connsiteX4-39" fmla="*/ 11517301 w 12191999"/>
              <a:gd name="connsiteY4-40" fmla="*/ 568339 h 3805208"/>
              <a:gd name="connsiteX5-41" fmla="*/ 12191999 w 12191999"/>
              <a:gd name="connsiteY5-42" fmla="*/ 741496 h 3805208"/>
              <a:gd name="connsiteX0-43" fmla="*/ 0 w 12191999"/>
              <a:gd name="connsiteY0-44" fmla="*/ 741497 h 741497"/>
              <a:gd name="connsiteX1-45" fmla="*/ 674702 w 12191999"/>
              <a:gd name="connsiteY1-46" fmla="*/ 568339 h 741497"/>
              <a:gd name="connsiteX2-47" fmla="*/ 6096002 w 12191999"/>
              <a:gd name="connsiteY2-48" fmla="*/ 0 h 741497"/>
              <a:gd name="connsiteX3-49" fmla="*/ 11517301 w 12191999"/>
              <a:gd name="connsiteY3-50" fmla="*/ 568339 h 741497"/>
              <a:gd name="connsiteX4-51" fmla="*/ 12191999 w 12191999"/>
              <a:gd name="connsiteY4-52" fmla="*/ 741496 h 74149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1999" h="741497">
                <a:moveTo>
                  <a:pt x="0" y="741497"/>
                </a:moveTo>
                <a:lnTo>
                  <a:pt x="674702" y="568339"/>
                </a:lnTo>
                <a:cubicBezTo>
                  <a:pt x="2222243" y="209519"/>
                  <a:pt x="4087830" y="0"/>
                  <a:pt x="6096002" y="0"/>
                </a:cubicBezTo>
                <a:cubicBezTo>
                  <a:pt x="8104174" y="0"/>
                  <a:pt x="9969760" y="209519"/>
                  <a:pt x="11517301" y="568339"/>
                </a:cubicBezTo>
                <a:lnTo>
                  <a:pt x="12191999" y="741496"/>
                </a:lnTo>
              </a:path>
            </a:pathLst>
          </a:custGeom>
          <a:noFill/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 Light" panose="020B0502040204020203" charset="-122"/>
              <a:cs typeface="+mn-cs"/>
            </a:endParaRPr>
          </a:p>
        </p:txBody>
      </p:sp>
      <p:pic>
        <p:nvPicPr>
          <p:cNvPr id="2" name="图片 1" descr="C:\Users\Administrator\Desktop\图片3 拷贝.png图片3 拷贝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>
          <a:xfrm>
            <a:off x="287655" y="189230"/>
            <a:ext cx="3892550" cy="6273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0220304143908副本"/>
          <p:cNvPicPr>
            <a:picLocks noChangeAspect="1"/>
          </p:cNvPicPr>
          <p:nvPr userDrawn="1"/>
        </p:nvPicPr>
        <p:blipFill>
          <a:blip r:embed="rId2"/>
          <a:srcRect b="47339"/>
          <a:stretch>
            <a:fillRect/>
          </a:stretch>
        </p:blipFill>
        <p:spPr>
          <a:xfrm>
            <a:off x="0" y="3622675"/>
            <a:ext cx="12192000" cy="3235325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-101600"/>
            <a:ext cx="12268200" cy="6959600"/>
          </a:xfrm>
          <a:prstGeom prst="rect">
            <a:avLst/>
          </a:prstGeom>
          <a:gradFill rotWithShape="1">
            <a:gsLst>
              <a:gs pos="52000">
                <a:srgbClr val="FFFFFF">
                  <a:alpha val="100000"/>
                  <a:lumMod val="98000"/>
                </a:srgbClr>
              </a:gs>
              <a:gs pos="100000">
                <a:schemeClr val="bg1">
                  <a:alpha val="78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: 形状 101"/>
          <p:cNvSpPr/>
          <p:nvPr userDrawn="1"/>
        </p:nvSpPr>
        <p:spPr>
          <a:xfrm rot="2676034">
            <a:off x="-1681418" y="5021332"/>
            <a:ext cx="3362838" cy="3410056"/>
          </a:xfrm>
          <a:custGeom>
            <a:avLst/>
            <a:gdLst>
              <a:gd name="connsiteX0" fmla="*/ 0 w 3362838"/>
              <a:gd name="connsiteY0" fmla="*/ 0 h 3410056"/>
              <a:gd name="connsiteX1" fmla="*/ 3362838 w 3362838"/>
              <a:gd name="connsiteY1" fmla="*/ 3410056 h 3410056"/>
              <a:gd name="connsiteX2" fmla="*/ 3362837 w 3362838"/>
              <a:gd name="connsiteY2" fmla="*/ 3410056 h 3410056"/>
              <a:gd name="connsiteX3" fmla="*/ 0 w 3362838"/>
              <a:gd name="connsiteY3" fmla="*/ 1 h 34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2838" h="3410056">
                <a:moveTo>
                  <a:pt x="0" y="0"/>
                </a:moveTo>
                <a:lnTo>
                  <a:pt x="3362838" y="3410056"/>
                </a:lnTo>
                <a:lnTo>
                  <a:pt x="3362837" y="3410056"/>
                </a:lnTo>
                <a:lnTo>
                  <a:pt x="0" y="1"/>
                </a:ln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2A900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8" name="Freeform 5"/>
          <p:cNvSpPr/>
          <p:nvPr userDrawn="1"/>
        </p:nvSpPr>
        <p:spPr bwMode="auto">
          <a:xfrm>
            <a:off x="886594" y="-2479166"/>
            <a:ext cx="10418813" cy="11816333"/>
          </a:xfrm>
          <a:prstGeom prst="ellipse">
            <a:avLst/>
          </a:prstGeom>
          <a:noFill/>
          <a:ln w="635000">
            <a:gradFill>
              <a:gsLst>
                <a:gs pos="0">
                  <a:schemeClr val="accent1"/>
                </a:gs>
                <a:gs pos="100000">
                  <a:schemeClr val="accent1"/>
                </a:gs>
                <a:gs pos="50000">
                  <a:schemeClr val="bg1">
                    <a:lumMod val="95000"/>
                    <a:alpha val="10000"/>
                  </a:schemeClr>
                </a:gs>
              </a:gsLst>
              <a:lin ang="5400000" scaled="1"/>
            </a:gra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Freeform 5"/>
          <p:cNvSpPr/>
          <p:nvPr userDrawn="1"/>
        </p:nvSpPr>
        <p:spPr bwMode="auto">
          <a:xfrm>
            <a:off x="-763862" y="-4351006"/>
            <a:ext cx="13719726" cy="15560012"/>
          </a:xfrm>
          <a:prstGeom prst="ellipse">
            <a:avLst/>
          </a:prstGeom>
          <a:noFill/>
          <a:ln w="889000"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20220304143908副本"/>
          <p:cNvPicPr>
            <a:picLocks noChangeAspect="1"/>
          </p:cNvPicPr>
          <p:nvPr userDrawn="1"/>
        </p:nvPicPr>
        <p:blipFill>
          <a:blip r:embed="rId2"/>
          <a:srcRect b="47339"/>
          <a:stretch>
            <a:fillRect/>
          </a:stretch>
        </p:blipFill>
        <p:spPr>
          <a:xfrm>
            <a:off x="0" y="3622675"/>
            <a:ext cx="12192000" cy="3235325"/>
          </a:xfrm>
          <a:prstGeom prst="rect">
            <a:avLst/>
          </a:prstGeom>
        </p:spPr>
      </p:pic>
      <p:sp>
        <p:nvSpPr>
          <p:cNvPr id="12" name="矩形 11"/>
          <p:cNvSpPr/>
          <p:nvPr userDrawn="1"/>
        </p:nvSpPr>
        <p:spPr>
          <a:xfrm>
            <a:off x="0" y="-101600"/>
            <a:ext cx="12268200" cy="6959600"/>
          </a:xfrm>
          <a:prstGeom prst="rect">
            <a:avLst/>
          </a:prstGeom>
          <a:gradFill rotWithShape="1">
            <a:gsLst>
              <a:gs pos="52000">
                <a:srgbClr val="FFFFFF">
                  <a:alpha val="100000"/>
                  <a:lumMod val="98000"/>
                </a:srgbClr>
              </a:gs>
              <a:gs pos="100000">
                <a:schemeClr val="bg1">
                  <a:alpha val="78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01"/>
          <p:cNvSpPr/>
          <p:nvPr userDrawn="1"/>
        </p:nvSpPr>
        <p:spPr>
          <a:xfrm rot="2676034">
            <a:off x="-1681418" y="5021332"/>
            <a:ext cx="3362838" cy="3410056"/>
          </a:xfrm>
          <a:custGeom>
            <a:avLst/>
            <a:gdLst>
              <a:gd name="connsiteX0" fmla="*/ 0 w 3362838"/>
              <a:gd name="connsiteY0" fmla="*/ 0 h 3410056"/>
              <a:gd name="connsiteX1" fmla="*/ 3362838 w 3362838"/>
              <a:gd name="connsiteY1" fmla="*/ 3410056 h 3410056"/>
              <a:gd name="connsiteX2" fmla="*/ 3362837 w 3362838"/>
              <a:gd name="connsiteY2" fmla="*/ 3410056 h 3410056"/>
              <a:gd name="connsiteX3" fmla="*/ 0 w 3362838"/>
              <a:gd name="connsiteY3" fmla="*/ 1 h 34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2838" h="3410056">
                <a:moveTo>
                  <a:pt x="0" y="0"/>
                </a:moveTo>
                <a:lnTo>
                  <a:pt x="3362838" y="3410056"/>
                </a:lnTo>
                <a:lnTo>
                  <a:pt x="3362837" y="3410056"/>
                </a:lnTo>
                <a:lnTo>
                  <a:pt x="0" y="1"/>
                </a:ln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2A900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椭圆 13"/>
          <p:cNvSpPr/>
          <p:nvPr userDrawn="1"/>
        </p:nvSpPr>
        <p:spPr>
          <a:xfrm>
            <a:off x="3302000" y="635000"/>
            <a:ext cx="5588000" cy="558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556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5" name="圆: 空心 4"/>
          <p:cNvSpPr/>
          <p:nvPr userDrawn="1"/>
        </p:nvSpPr>
        <p:spPr>
          <a:xfrm>
            <a:off x="1574800" y="-1092200"/>
            <a:ext cx="9042400" cy="9042400"/>
          </a:xfrm>
          <a:prstGeom prst="donut">
            <a:avLst>
              <a:gd name="adj" fmla="val 6774"/>
            </a:avLst>
          </a:prstGeom>
          <a:gradFill>
            <a:gsLst>
              <a:gs pos="43000">
                <a:srgbClr val="2257AE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 descr="logo (1)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345430" y="1626870"/>
            <a:ext cx="1501140" cy="14693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20220304143908副本"/>
          <p:cNvPicPr>
            <a:picLocks noChangeAspect="1"/>
          </p:cNvPicPr>
          <p:nvPr userDrawn="1"/>
        </p:nvPicPr>
        <p:blipFill>
          <a:blip r:embed="rId2"/>
          <a:srcRect b="47339"/>
          <a:stretch>
            <a:fillRect/>
          </a:stretch>
        </p:blipFill>
        <p:spPr>
          <a:xfrm>
            <a:off x="0" y="3622675"/>
            <a:ext cx="12192000" cy="323532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-101600"/>
            <a:ext cx="12268200" cy="6959600"/>
          </a:xfrm>
          <a:prstGeom prst="rect">
            <a:avLst/>
          </a:prstGeom>
          <a:gradFill rotWithShape="1">
            <a:gsLst>
              <a:gs pos="52000">
                <a:srgbClr val="FFFFFF">
                  <a:alpha val="100000"/>
                  <a:lumMod val="98000"/>
                </a:srgbClr>
              </a:gs>
              <a:gs pos="100000">
                <a:schemeClr val="bg1">
                  <a:alpha val="78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: 形状 101"/>
          <p:cNvSpPr/>
          <p:nvPr userDrawn="1"/>
        </p:nvSpPr>
        <p:spPr>
          <a:xfrm rot="2676034">
            <a:off x="-1681418" y="5021332"/>
            <a:ext cx="3362838" cy="3410056"/>
          </a:xfrm>
          <a:custGeom>
            <a:avLst/>
            <a:gdLst>
              <a:gd name="connsiteX0" fmla="*/ 0 w 3362838"/>
              <a:gd name="connsiteY0" fmla="*/ 0 h 3410056"/>
              <a:gd name="connsiteX1" fmla="*/ 3362838 w 3362838"/>
              <a:gd name="connsiteY1" fmla="*/ 3410056 h 3410056"/>
              <a:gd name="connsiteX2" fmla="*/ 3362837 w 3362838"/>
              <a:gd name="connsiteY2" fmla="*/ 3410056 h 3410056"/>
              <a:gd name="connsiteX3" fmla="*/ 0 w 3362838"/>
              <a:gd name="connsiteY3" fmla="*/ 1 h 34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2838" h="3410056">
                <a:moveTo>
                  <a:pt x="0" y="0"/>
                </a:moveTo>
                <a:lnTo>
                  <a:pt x="3362838" y="3410056"/>
                </a:lnTo>
                <a:lnTo>
                  <a:pt x="3362837" y="3410056"/>
                </a:lnTo>
                <a:lnTo>
                  <a:pt x="0" y="1"/>
                </a:ln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2A900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528706" y="867990"/>
            <a:ext cx="11158794" cy="0"/>
            <a:chOff x="528706" y="867990"/>
            <a:chExt cx="11158794" cy="0"/>
          </a:xfrm>
        </p:grpSpPr>
        <p:cxnSp>
          <p:nvCxnSpPr>
            <p:cNvPr id="80" name="直接连接符 79"/>
            <p:cNvCxnSpPr/>
            <p:nvPr/>
          </p:nvCxnSpPr>
          <p:spPr>
            <a:xfrm>
              <a:off x="528706" y="867990"/>
              <a:ext cx="1115879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>
              <a:off x="528706" y="867990"/>
              <a:ext cx="589713" cy="0"/>
            </a:xfrm>
            <a:prstGeom prst="line">
              <a:avLst/>
            </a:prstGeom>
            <a:ln w="38100">
              <a:solidFill>
                <a:srgbClr val="2257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图片 9" descr="C:\Users\Administrator\Desktop\图片2.png图片2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>
          <a:xfrm>
            <a:off x="8847455" y="208915"/>
            <a:ext cx="3216275" cy="518795"/>
          </a:xfrm>
          <a:prstGeom prst="rect">
            <a:avLst/>
          </a:prstGeom>
        </p:spPr>
      </p:pic>
      <p:sp>
        <p:nvSpPr>
          <p:cNvPr id="11" name="文本框 10"/>
          <p:cNvSpPr txBox="1"/>
          <p:nvPr userDrawn="1"/>
        </p:nvSpPr>
        <p:spPr>
          <a:xfrm>
            <a:off x="0" y="6520815"/>
            <a:ext cx="121913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★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建设学科特色鲜明、国内知名的学院型大学附属医院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 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★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2024/6/21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标题 47"/>
          <p:cNvSpPr txBox="1"/>
          <p:nvPr/>
        </p:nvSpPr>
        <p:spPr>
          <a:xfrm>
            <a:off x="1327366" y="4148961"/>
            <a:ext cx="9536631" cy="1015663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4400" kern="1200" spc="100" dirty="0">
                <a:solidFill>
                  <a:schemeClr val="accent1"/>
                </a:solidFill>
                <a:latin typeface="方正大标宋简体" panose="02000000000000000000" pitchFamily="2" charset="-122"/>
                <a:ea typeface="方正大标宋简体" panose="02000000000000000000" pitchFamily="2" charset="-122"/>
                <a:cs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000" b="1" dirty="0">
                <a:solidFill>
                  <a:srgbClr val="2257A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初始审查申请</a:t>
            </a:r>
            <a:endParaRPr kumimoji="0" lang="zh-CN" altLang="en-US" sz="6000" b="1" i="0" u="none" strike="noStrike" kern="1200" cap="none" spc="10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108" name="直接连接符 107"/>
          <p:cNvCxnSpPr/>
          <p:nvPr/>
        </p:nvCxnSpPr>
        <p:spPr>
          <a:xfrm>
            <a:off x="2108835" y="5360035"/>
            <a:ext cx="7974965" cy="0"/>
          </a:xfrm>
          <a:prstGeom prst="line">
            <a:avLst/>
          </a:prstGeom>
          <a:noFill/>
          <a:ln w="6350" cap="flat" cmpd="sng" algn="ctr">
            <a:solidFill>
              <a:srgbClr val="000000">
                <a:lumMod val="50000"/>
                <a:lumOff val="50000"/>
              </a:srgbClr>
            </a:solidFill>
            <a:prstDash val="solid"/>
            <a:miter lim="800000"/>
          </a:ln>
          <a:effectLst/>
        </p:spPr>
      </p:cxnSp>
      <p:sp>
        <p:nvSpPr>
          <p:cNvPr id="51" name="矩形 50"/>
          <p:cNvSpPr/>
          <p:nvPr/>
        </p:nvSpPr>
        <p:spPr>
          <a:xfrm>
            <a:off x="4554855" y="5735320"/>
            <a:ext cx="1156335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2257A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</a:t>
            </a:r>
            <a:r>
              <a:rPr lang="zh-CN" altLang="en-US" sz="1600" b="1">
                <a:solidFill>
                  <a:srgbClr val="2257A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>
                <a:solidFill>
                  <a:srgbClr val="2257A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endParaRPr lang="en-US" altLang="zh-CN" sz="1600" b="1" dirty="0">
              <a:solidFill>
                <a:srgbClr val="2257A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 descr="333639373138363b343435303832363bb2bfc3c5c1aacfb5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85920" y="5735320"/>
            <a:ext cx="368935" cy="36893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4749800" y="6172835"/>
            <a:ext cx="2756535" cy="379730"/>
            <a:chOff x="7638" y="9720"/>
            <a:chExt cx="4341" cy="598"/>
          </a:xfrm>
        </p:grpSpPr>
        <p:sp>
          <p:nvSpPr>
            <p:cNvPr id="52" name="矩形 51"/>
            <p:cNvSpPr/>
            <p:nvPr/>
          </p:nvSpPr>
          <p:spPr>
            <a:xfrm>
              <a:off x="8237" y="9788"/>
              <a:ext cx="3742" cy="5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b="1">
                  <a:solidFill>
                    <a:srgbClr val="2257A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  期：XX</a:t>
              </a:r>
              <a:r>
                <a:rPr lang="zh-CN" altLang="en-US" sz="1600" b="1">
                  <a:solidFill>
                    <a:srgbClr val="2257A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1600" b="1">
                  <a:solidFill>
                    <a:srgbClr val="2257A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</a:t>
              </a:r>
              <a:r>
                <a:rPr lang="zh-CN" altLang="en-US" sz="1600" b="1">
                  <a:solidFill>
                    <a:srgbClr val="2257A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en-US" altLang="zh-CN" sz="1600" b="1">
                  <a:solidFill>
                    <a:srgbClr val="2257A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</a:t>
              </a:r>
              <a:r>
                <a:rPr lang="zh-CN" altLang="en-US" sz="1600" b="1">
                  <a:solidFill>
                    <a:srgbClr val="2257A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</a:t>
              </a:r>
            </a:p>
          </p:txBody>
        </p:sp>
        <p:pic>
          <p:nvPicPr>
            <p:cNvPr id="9" name="图片 8" descr="333437323832303b333530343932303bc8d5c6da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638" y="9720"/>
              <a:ext cx="599" cy="599"/>
            </a:xfrm>
            <a:prstGeom prst="rect">
              <a:avLst/>
            </a:prstGeom>
          </p:spPr>
        </p:pic>
      </p:grpSp>
      <p:pic>
        <p:nvPicPr>
          <p:cNvPr id="2" name="图片 1" descr="logo (1)"/>
          <p:cNvPicPr/>
          <p:nvPr/>
        </p:nvPicPr>
        <p:blipFill>
          <a:blip r:embed="rId6"/>
          <a:stretch>
            <a:fillRect/>
          </a:stretch>
        </p:blipFill>
        <p:spPr>
          <a:xfrm>
            <a:off x="5380355" y="2344420"/>
            <a:ext cx="1430655" cy="1358900"/>
          </a:xfrm>
          <a:prstGeom prst="rect">
            <a:avLst/>
          </a:prstGeom>
        </p:spPr>
      </p:pic>
      <p:pic>
        <p:nvPicPr>
          <p:cNvPr id="6" name="图片 5" descr="333639373138363b343435303832363bb2bfc3c5c1aacfb5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320" y="5722620"/>
            <a:ext cx="368935" cy="36893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93255" y="5722620"/>
            <a:ext cx="156464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2257A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1600" b="1">
                <a:solidFill>
                  <a:srgbClr val="2257A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endParaRPr lang="en-US" altLang="zh-CN" sz="1600" b="1" dirty="0">
              <a:solidFill>
                <a:srgbClr val="2257A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任意多边形: 形状 101"/>
          <p:cNvSpPr/>
          <p:nvPr/>
        </p:nvSpPr>
        <p:spPr>
          <a:xfrm rot="2676034">
            <a:off x="-1681418" y="5021332"/>
            <a:ext cx="3362838" cy="3410056"/>
          </a:xfrm>
          <a:custGeom>
            <a:avLst/>
            <a:gdLst>
              <a:gd name="connsiteX0" fmla="*/ 0 w 3362838"/>
              <a:gd name="connsiteY0" fmla="*/ 0 h 3410056"/>
              <a:gd name="connsiteX1" fmla="*/ 3362838 w 3362838"/>
              <a:gd name="connsiteY1" fmla="*/ 3410056 h 3410056"/>
              <a:gd name="connsiteX2" fmla="*/ 3362837 w 3362838"/>
              <a:gd name="connsiteY2" fmla="*/ 3410056 h 3410056"/>
              <a:gd name="connsiteX3" fmla="*/ 0 w 3362838"/>
              <a:gd name="connsiteY3" fmla="*/ 1 h 34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2838" h="3410056">
                <a:moveTo>
                  <a:pt x="0" y="0"/>
                </a:moveTo>
                <a:lnTo>
                  <a:pt x="3362838" y="3410056"/>
                </a:lnTo>
                <a:lnTo>
                  <a:pt x="3362837" y="3410056"/>
                </a:lnTo>
                <a:lnTo>
                  <a:pt x="0" y="1"/>
                </a:ln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2A900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6520815"/>
            <a:ext cx="121913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★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建设学科特色鲜明、国内知名的学院型大学附属医院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 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★</a:t>
            </a:r>
          </a:p>
        </p:txBody>
      </p:sp>
      <p:sp>
        <p:nvSpPr>
          <p:cNvPr id="8" name="文本占位符 43"/>
          <p:cNvSpPr txBox="1"/>
          <p:nvPr/>
        </p:nvSpPr>
        <p:spPr>
          <a:xfrm>
            <a:off x="521335" y="349250"/>
            <a:ext cx="5417820" cy="47815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000" b="1" kern="1200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招募方式与程序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55078C5-C794-55AD-AB23-0446B866DFAE}"/>
              </a:ext>
            </a:extLst>
          </p:cNvPr>
          <p:cNvSpPr txBox="1"/>
          <p:nvPr/>
        </p:nvSpPr>
        <p:spPr>
          <a:xfrm>
            <a:off x="1413164" y="1699491"/>
            <a:ext cx="940723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招募方式：广告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临床诊疗过程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数据库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其他：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请说明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招募者：医生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研究人员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中介公司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其他：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请说明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招募程序：</a:t>
            </a:r>
          </a:p>
        </p:txBody>
      </p:sp>
      <p:sp>
        <p:nvSpPr>
          <p:cNvPr id="3" name="文本框 1">
            <a:extLst>
              <a:ext uri="{FF2B5EF4-FFF2-40B4-BE49-F238E27FC236}">
                <a16:creationId xmlns:a16="http://schemas.microsoft.com/office/drawing/2014/main" id="{972644D7-322B-EE34-129F-A6817DA18FA3}"/>
              </a:ext>
            </a:extLst>
          </p:cNvPr>
          <p:cNvSpPr txBox="1"/>
          <p:nvPr/>
        </p:nvSpPr>
        <p:spPr>
          <a:xfrm>
            <a:off x="3230245" y="2563269"/>
            <a:ext cx="69475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（注：根据项目实际情况选择一种保留，并删除其他情况）</a:t>
            </a:r>
            <a:endParaRPr lang="en-US" altLang="zh-CN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任意多边形: 形状 101"/>
          <p:cNvSpPr/>
          <p:nvPr/>
        </p:nvSpPr>
        <p:spPr>
          <a:xfrm rot="2676034">
            <a:off x="-1681418" y="5021332"/>
            <a:ext cx="3362838" cy="3410056"/>
          </a:xfrm>
          <a:custGeom>
            <a:avLst/>
            <a:gdLst>
              <a:gd name="connsiteX0" fmla="*/ 0 w 3362838"/>
              <a:gd name="connsiteY0" fmla="*/ 0 h 3410056"/>
              <a:gd name="connsiteX1" fmla="*/ 3362838 w 3362838"/>
              <a:gd name="connsiteY1" fmla="*/ 3410056 h 3410056"/>
              <a:gd name="connsiteX2" fmla="*/ 3362837 w 3362838"/>
              <a:gd name="connsiteY2" fmla="*/ 3410056 h 3410056"/>
              <a:gd name="connsiteX3" fmla="*/ 0 w 3362838"/>
              <a:gd name="connsiteY3" fmla="*/ 1 h 34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2838" h="3410056">
                <a:moveTo>
                  <a:pt x="0" y="0"/>
                </a:moveTo>
                <a:lnTo>
                  <a:pt x="3362838" y="3410056"/>
                </a:lnTo>
                <a:lnTo>
                  <a:pt x="3362837" y="3410056"/>
                </a:lnTo>
                <a:lnTo>
                  <a:pt x="0" y="1"/>
                </a:ln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2A900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6520815"/>
            <a:ext cx="121913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★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建设学科特色鲜明、国内知名的学院型大学附属医院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 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★</a:t>
            </a:r>
          </a:p>
        </p:txBody>
      </p:sp>
      <p:sp>
        <p:nvSpPr>
          <p:cNvPr id="8" name="文本占位符 43"/>
          <p:cNvSpPr txBox="1"/>
          <p:nvPr/>
        </p:nvSpPr>
        <p:spPr>
          <a:xfrm>
            <a:off x="521335" y="349250"/>
            <a:ext cx="5417820" cy="47815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000" b="1" kern="1200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受试者参与研究的费用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55078C5-C794-55AD-AB23-0446B866DFAE}"/>
              </a:ext>
            </a:extLst>
          </p:cNvPr>
          <p:cNvSpPr txBox="1"/>
          <p:nvPr/>
        </p:nvSpPr>
        <p:spPr>
          <a:xfrm>
            <a:off x="1014956" y="1245771"/>
            <a:ext cx="1077820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受试者参加研究的直接费用（如交通费）是否有报销或津贴？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无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若有：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谁支付研究干预和研究程序的费用，例如研究药物，理化检查的费用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研究药物的费用：申办者支付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受试者或其医疗保险支付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资助方支付              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/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研究者支付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研究理化检查的费用：申办者支付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受试者或其医疗保险支付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资助方支付              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/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研究者支付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1">
            <a:extLst>
              <a:ext uri="{FF2B5EF4-FFF2-40B4-BE49-F238E27FC236}">
                <a16:creationId xmlns:a16="http://schemas.microsoft.com/office/drawing/2014/main" id="{21512AF9-FAFD-FAC0-E553-BD09BFC74DC7}"/>
              </a:ext>
            </a:extLst>
          </p:cNvPr>
          <p:cNvSpPr txBox="1"/>
          <p:nvPr/>
        </p:nvSpPr>
        <p:spPr>
          <a:xfrm>
            <a:off x="5582486" y="5103689"/>
            <a:ext cx="69475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（注：根据项目实际情况选择一种保留，并删除其他情况）</a:t>
            </a:r>
            <a:endParaRPr lang="en-US" altLang="zh-CN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  <p:sp>
        <p:nvSpPr>
          <p:cNvPr id="4" name="文本框 1">
            <a:extLst>
              <a:ext uri="{FF2B5EF4-FFF2-40B4-BE49-F238E27FC236}">
                <a16:creationId xmlns:a16="http://schemas.microsoft.com/office/drawing/2014/main" id="{24E5FC86-C690-952F-C7BC-766108196C39}"/>
              </a:ext>
            </a:extLst>
          </p:cNvPr>
          <p:cNvSpPr txBox="1"/>
          <p:nvPr/>
        </p:nvSpPr>
        <p:spPr>
          <a:xfrm>
            <a:off x="5582486" y="3988831"/>
            <a:ext cx="69475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（注：根据项目实际情况选择一种保留，并删除其他情况）</a:t>
            </a:r>
            <a:endParaRPr lang="en-US" altLang="zh-CN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84198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任意多边形: 形状 101"/>
          <p:cNvSpPr/>
          <p:nvPr/>
        </p:nvSpPr>
        <p:spPr>
          <a:xfrm rot="2676034">
            <a:off x="-1681418" y="5021332"/>
            <a:ext cx="3362838" cy="3410056"/>
          </a:xfrm>
          <a:custGeom>
            <a:avLst/>
            <a:gdLst>
              <a:gd name="connsiteX0" fmla="*/ 0 w 3362838"/>
              <a:gd name="connsiteY0" fmla="*/ 0 h 3410056"/>
              <a:gd name="connsiteX1" fmla="*/ 3362838 w 3362838"/>
              <a:gd name="connsiteY1" fmla="*/ 3410056 h 3410056"/>
              <a:gd name="connsiteX2" fmla="*/ 3362837 w 3362838"/>
              <a:gd name="connsiteY2" fmla="*/ 3410056 h 3410056"/>
              <a:gd name="connsiteX3" fmla="*/ 0 w 3362838"/>
              <a:gd name="connsiteY3" fmla="*/ 1 h 34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2838" h="3410056">
                <a:moveTo>
                  <a:pt x="0" y="0"/>
                </a:moveTo>
                <a:lnTo>
                  <a:pt x="3362838" y="3410056"/>
                </a:lnTo>
                <a:lnTo>
                  <a:pt x="3362837" y="3410056"/>
                </a:lnTo>
                <a:lnTo>
                  <a:pt x="0" y="1"/>
                </a:ln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2A900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6520815"/>
            <a:ext cx="121913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★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建设学科特色鲜明、国内知名的学院型大学附属医院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 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★</a:t>
            </a:r>
          </a:p>
        </p:txBody>
      </p:sp>
      <p:sp>
        <p:nvSpPr>
          <p:cNvPr id="8" name="文本占位符 43"/>
          <p:cNvSpPr txBox="1"/>
          <p:nvPr/>
        </p:nvSpPr>
        <p:spPr>
          <a:xfrm>
            <a:off x="521335" y="349250"/>
            <a:ext cx="5417820" cy="47815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000" b="1" kern="1200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获取知情同意的过程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55078C5-C794-55AD-AB23-0446B866DFAE}"/>
              </a:ext>
            </a:extLst>
          </p:cNvPr>
          <p:cNvSpPr txBox="1"/>
          <p:nvPr/>
        </p:nvSpPr>
        <p:spPr>
          <a:xfrm>
            <a:off x="1427018" y="1792476"/>
            <a:ext cx="983985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获取知情同意的场所：受试者接待室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门诊诊室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病房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其他：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请说明         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获取同意者：研究者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研究人员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其他：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请说明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获取同意使用的语言：中文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其他：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请说明 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给予同意者：受试者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监护人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给予同意者使用的语言：中文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其他：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请说明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1">
            <a:extLst>
              <a:ext uri="{FF2B5EF4-FFF2-40B4-BE49-F238E27FC236}">
                <a16:creationId xmlns:a16="http://schemas.microsoft.com/office/drawing/2014/main" id="{A5886B8B-DA11-A710-A8C9-736174A32915}"/>
              </a:ext>
            </a:extLst>
          </p:cNvPr>
          <p:cNvSpPr txBox="1"/>
          <p:nvPr/>
        </p:nvSpPr>
        <p:spPr>
          <a:xfrm>
            <a:off x="3356872" y="5735145"/>
            <a:ext cx="69475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（注：根据项目实际情况选择一种保留，并删除其他情况）</a:t>
            </a:r>
            <a:endParaRPr lang="en-US" altLang="zh-CN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6300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任意多边形: 形状 101"/>
          <p:cNvSpPr/>
          <p:nvPr/>
        </p:nvSpPr>
        <p:spPr>
          <a:xfrm rot="2676034">
            <a:off x="-1681418" y="5021332"/>
            <a:ext cx="3362838" cy="3410056"/>
          </a:xfrm>
          <a:custGeom>
            <a:avLst/>
            <a:gdLst>
              <a:gd name="connsiteX0" fmla="*/ 0 w 3362838"/>
              <a:gd name="connsiteY0" fmla="*/ 0 h 3410056"/>
              <a:gd name="connsiteX1" fmla="*/ 3362838 w 3362838"/>
              <a:gd name="connsiteY1" fmla="*/ 3410056 h 3410056"/>
              <a:gd name="connsiteX2" fmla="*/ 3362837 w 3362838"/>
              <a:gd name="connsiteY2" fmla="*/ 3410056 h 3410056"/>
              <a:gd name="connsiteX3" fmla="*/ 0 w 3362838"/>
              <a:gd name="connsiteY3" fmla="*/ 1 h 34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2838" h="3410056">
                <a:moveTo>
                  <a:pt x="0" y="0"/>
                </a:moveTo>
                <a:lnTo>
                  <a:pt x="3362838" y="3410056"/>
                </a:lnTo>
                <a:lnTo>
                  <a:pt x="3362837" y="3410056"/>
                </a:lnTo>
                <a:lnTo>
                  <a:pt x="0" y="1"/>
                </a:ln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2A900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6520815"/>
            <a:ext cx="121913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★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建设学科特色鲜明、国内知名的学院型大学附属医院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 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★</a:t>
            </a:r>
          </a:p>
        </p:txBody>
      </p:sp>
      <p:sp>
        <p:nvSpPr>
          <p:cNvPr id="8" name="文本占位符 43"/>
          <p:cNvSpPr txBox="1"/>
          <p:nvPr/>
        </p:nvSpPr>
        <p:spPr>
          <a:xfrm>
            <a:off x="521335" y="349250"/>
            <a:ext cx="5417820" cy="47815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000" b="1" kern="1200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获取知情同意的计划安排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55078C5-C794-55AD-AB23-0446B866DFAE}"/>
              </a:ext>
            </a:extLst>
          </p:cNvPr>
          <p:cNvSpPr txBox="1"/>
          <p:nvPr/>
        </p:nvSpPr>
        <p:spPr>
          <a:xfrm>
            <a:off x="1427018" y="1949493"/>
            <a:ext cx="983985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获取知情同意的时间安排：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例如，阅读知情同意书、提问、商量和考虑的机会和时间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减少胁迫或不当影响的措施：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Font typeface="Wingdings" panose="05000000000000000000" pitchFamily="2" charset="2"/>
              <a:buChar char="u"/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Font typeface="Wingdings" panose="05000000000000000000" pitchFamily="2" charset="2"/>
              <a:buChar char="u"/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Font typeface="Wingdings" panose="05000000000000000000" pitchFamily="2" charset="2"/>
              <a:buChar char="u"/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是否申请变更或豁免知情同意？否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是：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申请变更知情同意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申请豁免知情同意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1">
            <a:extLst>
              <a:ext uri="{FF2B5EF4-FFF2-40B4-BE49-F238E27FC236}">
                <a16:creationId xmlns:a16="http://schemas.microsoft.com/office/drawing/2014/main" id="{61AA7BB2-6746-C4BF-09D7-7FC62E4B4F17}"/>
              </a:ext>
            </a:extLst>
          </p:cNvPr>
          <p:cNvSpPr txBox="1"/>
          <p:nvPr/>
        </p:nvSpPr>
        <p:spPr>
          <a:xfrm>
            <a:off x="3684415" y="5043233"/>
            <a:ext cx="69475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（注：根据项目实际情况选择一种保留，并删除其他情况）</a:t>
            </a:r>
            <a:endParaRPr lang="en-US" altLang="zh-CN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8630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任意多边形: 形状 101"/>
          <p:cNvSpPr/>
          <p:nvPr/>
        </p:nvSpPr>
        <p:spPr>
          <a:xfrm rot="2676034">
            <a:off x="-1681418" y="5021332"/>
            <a:ext cx="3362838" cy="3410056"/>
          </a:xfrm>
          <a:custGeom>
            <a:avLst/>
            <a:gdLst>
              <a:gd name="connsiteX0" fmla="*/ 0 w 3362838"/>
              <a:gd name="connsiteY0" fmla="*/ 0 h 3410056"/>
              <a:gd name="connsiteX1" fmla="*/ 3362838 w 3362838"/>
              <a:gd name="connsiteY1" fmla="*/ 3410056 h 3410056"/>
              <a:gd name="connsiteX2" fmla="*/ 3362837 w 3362838"/>
              <a:gd name="connsiteY2" fmla="*/ 3410056 h 3410056"/>
              <a:gd name="connsiteX3" fmla="*/ 0 w 3362838"/>
              <a:gd name="connsiteY3" fmla="*/ 1 h 34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2838" h="3410056">
                <a:moveTo>
                  <a:pt x="0" y="0"/>
                </a:moveTo>
                <a:lnTo>
                  <a:pt x="3362838" y="3410056"/>
                </a:lnTo>
                <a:lnTo>
                  <a:pt x="3362837" y="3410056"/>
                </a:lnTo>
                <a:lnTo>
                  <a:pt x="0" y="1"/>
                </a:ln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2A900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6520815"/>
            <a:ext cx="121913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★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建设学科特色鲜明、国内知名的学院型大学附属医院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 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★</a:t>
            </a:r>
          </a:p>
        </p:txBody>
      </p:sp>
      <p:sp>
        <p:nvSpPr>
          <p:cNvPr id="8" name="文本占位符 43"/>
          <p:cNvSpPr txBox="1"/>
          <p:nvPr/>
        </p:nvSpPr>
        <p:spPr>
          <a:xfrm>
            <a:off x="521335" y="349250"/>
            <a:ext cx="5417820" cy="47815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000" b="1" kern="1200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保护受试者隐私利益的规定</a:t>
            </a:r>
          </a:p>
        </p:txBody>
      </p:sp>
    </p:spTree>
    <p:extLst>
      <p:ext uri="{BB962C8B-B14F-4D97-AF65-F5344CB8AC3E}">
        <p14:creationId xmlns:p14="http://schemas.microsoft.com/office/powerpoint/2010/main" val="1965407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任意多边形: 形状 101"/>
          <p:cNvSpPr/>
          <p:nvPr/>
        </p:nvSpPr>
        <p:spPr>
          <a:xfrm rot="2676034">
            <a:off x="-1681418" y="5021332"/>
            <a:ext cx="3362838" cy="3410056"/>
          </a:xfrm>
          <a:custGeom>
            <a:avLst/>
            <a:gdLst>
              <a:gd name="connsiteX0" fmla="*/ 0 w 3362838"/>
              <a:gd name="connsiteY0" fmla="*/ 0 h 3410056"/>
              <a:gd name="connsiteX1" fmla="*/ 3362838 w 3362838"/>
              <a:gd name="connsiteY1" fmla="*/ 3410056 h 3410056"/>
              <a:gd name="connsiteX2" fmla="*/ 3362837 w 3362838"/>
              <a:gd name="connsiteY2" fmla="*/ 3410056 h 3410056"/>
              <a:gd name="connsiteX3" fmla="*/ 0 w 3362838"/>
              <a:gd name="connsiteY3" fmla="*/ 1 h 34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2838" h="3410056">
                <a:moveTo>
                  <a:pt x="0" y="0"/>
                </a:moveTo>
                <a:lnTo>
                  <a:pt x="3362838" y="3410056"/>
                </a:lnTo>
                <a:lnTo>
                  <a:pt x="3362837" y="3410056"/>
                </a:lnTo>
                <a:lnTo>
                  <a:pt x="0" y="1"/>
                </a:ln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2A900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6520815"/>
            <a:ext cx="121913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★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建设学科特色鲜明、国内知名的学院型大学附属医院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 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★</a:t>
            </a:r>
          </a:p>
        </p:txBody>
      </p:sp>
      <p:sp>
        <p:nvSpPr>
          <p:cNvPr id="8" name="文本占位符 43"/>
          <p:cNvSpPr txBox="1"/>
          <p:nvPr/>
        </p:nvSpPr>
        <p:spPr>
          <a:xfrm>
            <a:off x="521334" y="349250"/>
            <a:ext cx="6610985" cy="4801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000" b="1" kern="1200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研究涉及弱势群体或个体（若无可删除）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AC1B741-F701-0FF6-9D03-72423484700E}"/>
              </a:ext>
            </a:extLst>
          </p:cNvPr>
          <p:cNvSpPr txBox="1"/>
          <p:nvPr/>
        </p:nvSpPr>
        <p:spPr>
          <a:xfrm>
            <a:off x="1293091" y="1293091"/>
            <a:ext cx="8054109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弱势的具体特征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例如，同意的能力，经济地位低下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针对性的附加保护措施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Font typeface="Wingdings" panose="05000000000000000000" pitchFamily="2" charset="2"/>
              <a:buChar char="u"/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Font typeface="Wingdings" panose="05000000000000000000" pitchFamily="2" charset="2"/>
              <a:buChar char="u"/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Font typeface="Wingdings" panose="05000000000000000000" pitchFamily="2" charset="2"/>
              <a:buChar char="u"/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Font typeface="Wingdings" panose="05000000000000000000" pitchFamily="2" charset="2"/>
              <a:buChar char="u"/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3176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任意多边形: 形状 101"/>
          <p:cNvSpPr/>
          <p:nvPr/>
        </p:nvSpPr>
        <p:spPr>
          <a:xfrm rot="2676034">
            <a:off x="-1681418" y="5021332"/>
            <a:ext cx="3362838" cy="3410056"/>
          </a:xfrm>
          <a:custGeom>
            <a:avLst/>
            <a:gdLst>
              <a:gd name="connsiteX0" fmla="*/ 0 w 3362838"/>
              <a:gd name="connsiteY0" fmla="*/ 0 h 3410056"/>
              <a:gd name="connsiteX1" fmla="*/ 3362838 w 3362838"/>
              <a:gd name="connsiteY1" fmla="*/ 3410056 h 3410056"/>
              <a:gd name="connsiteX2" fmla="*/ 3362837 w 3362838"/>
              <a:gd name="connsiteY2" fmla="*/ 3410056 h 3410056"/>
              <a:gd name="connsiteX3" fmla="*/ 0 w 3362838"/>
              <a:gd name="connsiteY3" fmla="*/ 1 h 34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2838" h="3410056">
                <a:moveTo>
                  <a:pt x="0" y="0"/>
                </a:moveTo>
                <a:lnTo>
                  <a:pt x="3362838" y="3410056"/>
                </a:lnTo>
                <a:lnTo>
                  <a:pt x="3362837" y="3410056"/>
                </a:lnTo>
                <a:lnTo>
                  <a:pt x="0" y="1"/>
                </a:ln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2A900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6520815"/>
            <a:ext cx="121913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★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建设学科特色鲜明、国内知名的学院型大学附属医院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 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★</a:t>
            </a:r>
          </a:p>
        </p:txBody>
      </p:sp>
      <p:sp>
        <p:nvSpPr>
          <p:cNvPr id="8" name="文本占位符 43"/>
          <p:cNvSpPr txBox="1"/>
          <p:nvPr/>
        </p:nvSpPr>
        <p:spPr>
          <a:xfrm>
            <a:off x="521335" y="349250"/>
            <a:ext cx="5417820" cy="47815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000" b="1" kern="1200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主要研究者的其他研究工作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AC1B741-F701-0FF6-9D03-72423484700E}"/>
              </a:ext>
            </a:extLst>
          </p:cNvPr>
          <p:cNvSpPr txBox="1"/>
          <p:nvPr/>
        </p:nvSpPr>
        <p:spPr>
          <a:xfrm>
            <a:off x="1293091" y="1293091"/>
            <a:ext cx="1015076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本人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研究者在研的研究项目数：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在研项目中，与本项目的目标疾病相同的项目数：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Font typeface="Wingdings" panose="05000000000000000000" pitchFamily="2" charset="2"/>
              <a:buChar char="u"/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Font typeface="Wingdings" panose="05000000000000000000" pitchFamily="2" charset="2"/>
              <a:buChar char="u"/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Font typeface="Wingdings" panose="05000000000000000000" pitchFamily="2" charset="2"/>
              <a:buChar char="u"/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主要研究者责任声明：我将遵循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GCP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、方案以及伦理委员会的要求，开展本项临床研究。</a:t>
            </a:r>
          </a:p>
        </p:txBody>
      </p:sp>
    </p:spTree>
    <p:extLst>
      <p:ext uri="{BB962C8B-B14F-4D97-AF65-F5344CB8AC3E}">
        <p14:creationId xmlns:p14="http://schemas.microsoft.com/office/powerpoint/2010/main" val="3622465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logo (1)"/>
          <p:cNvPicPr/>
          <p:nvPr/>
        </p:nvPicPr>
        <p:blipFill>
          <a:blip r:embed="rId2"/>
          <a:stretch>
            <a:fillRect/>
          </a:stretch>
        </p:blipFill>
        <p:spPr>
          <a:xfrm>
            <a:off x="5380355" y="2344420"/>
            <a:ext cx="1430655" cy="1358900"/>
          </a:xfrm>
          <a:prstGeom prst="rect">
            <a:avLst/>
          </a:prstGeom>
        </p:spPr>
      </p:pic>
      <p:sp>
        <p:nvSpPr>
          <p:cNvPr id="3" name="TextBox 7"/>
          <p:cNvSpPr txBox="1"/>
          <p:nvPr/>
        </p:nvSpPr>
        <p:spPr>
          <a:xfrm>
            <a:off x="3966845" y="4175760"/>
            <a:ext cx="42589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Extrabold" panose="020B0906030804020204" pitchFamily="34" charset="0"/>
              </a:rPr>
              <a:t>谢</a:t>
            </a:r>
            <a:r>
              <a:rPr lang="en-US" altLang="zh-CN" sz="5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Extrabold" panose="020B0906030804020204" pitchFamily="34" charset="0"/>
              </a:rPr>
              <a:t> </a:t>
            </a:r>
            <a:r>
              <a:rPr lang="zh-CN" altLang="en-US" sz="5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Extrabold" panose="020B0906030804020204" pitchFamily="34" charset="0"/>
              </a:rPr>
              <a:t>谢</a:t>
            </a:r>
            <a:r>
              <a:rPr lang="en-US" altLang="zh-CN" sz="5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Extrabold" panose="020B0906030804020204" pitchFamily="34" charset="0"/>
              </a:rPr>
              <a:t> !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0" y="6520815"/>
            <a:ext cx="121913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★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建设学科特色鲜明、国内知名的学院型大学附属医院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 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★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任意多边形: 形状 101"/>
          <p:cNvSpPr/>
          <p:nvPr/>
        </p:nvSpPr>
        <p:spPr>
          <a:xfrm rot="2676034">
            <a:off x="-1681418" y="5021332"/>
            <a:ext cx="3362838" cy="3410056"/>
          </a:xfrm>
          <a:custGeom>
            <a:avLst/>
            <a:gdLst>
              <a:gd name="connsiteX0" fmla="*/ 0 w 3362838"/>
              <a:gd name="connsiteY0" fmla="*/ 0 h 3410056"/>
              <a:gd name="connsiteX1" fmla="*/ 3362838 w 3362838"/>
              <a:gd name="connsiteY1" fmla="*/ 3410056 h 3410056"/>
              <a:gd name="connsiteX2" fmla="*/ 3362837 w 3362838"/>
              <a:gd name="connsiteY2" fmla="*/ 3410056 h 3410056"/>
              <a:gd name="connsiteX3" fmla="*/ 0 w 3362838"/>
              <a:gd name="connsiteY3" fmla="*/ 1 h 34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2838" h="3410056">
                <a:moveTo>
                  <a:pt x="0" y="0"/>
                </a:moveTo>
                <a:lnTo>
                  <a:pt x="3362838" y="3410056"/>
                </a:lnTo>
                <a:lnTo>
                  <a:pt x="3362837" y="3410056"/>
                </a:lnTo>
                <a:lnTo>
                  <a:pt x="0" y="1"/>
                </a:ln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2A900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2" name="文本占位符 43"/>
          <p:cNvSpPr txBox="1"/>
          <p:nvPr/>
        </p:nvSpPr>
        <p:spPr>
          <a:xfrm>
            <a:off x="521335" y="349250"/>
            <a:ext cx="5908341" cy="4801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000" b="1" kern="1200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sz="2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项目基本信息</a:t>
            </a:r>
            <a:endParaRPr lang="zh-CN" altLang="en-US" sz="28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6520815"/>
            <a:ext cx="121913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★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建设学科特色鲜明、国内知名的学院型大学附属医院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 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★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37920" y="1349375"/>
            <a:ext cx="9892665" cy="3775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7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项目名称：</a:t>
            </a:r>
          </a:p>
          <a:p>
            <a:pPr>
              <a:lnSpc>
                <a:spcPct val="17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申办者：</a:t>
            </a:r>
            <a:endParaRPr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7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组长单位：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7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研究中心：大连医科大学附属第二医院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</a:t>
            </a:r>
            <a:r>
              <a:rPr 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XXXX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科</a:t>
            </a:r>
          </a:p>
          <a:p>
            <a:pPr>
              <a:lnSpc>
                <a:spcPct val="17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主要研究者：</a:t>
            </a:r>
          </a:p>
          <a:p>
            <a:pPr>
              <a:lnSpc>
                <a:spcPct val="170000"/>
              </a:lnSpc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任意多边形: 形状 101"/>
          <p:cNvSpPr/>
          <p:nvPr/>
        </p:nvSpPr>
        <p:spPr>
          <a:xfrm rot="2676034">
            <a:off x="-1681418" y="5021332"/>
            <a:ext cx="3362838" cy="3410056"/>
          </a:xfrm>
          <a:custGeom>
            <a:avLst/>
            <a:gdLst>
              <a:gd name="connsiteX0" fmla="*/ 0 w 3362838"/>
              <a:gd name="connsiteY0" fmla="*/ 0 h 3410056"/>
              <a:gd name="connsiteX1" fmla="*/ 3362838 w 3362838"/>
              <a:gd name="connsiteY1" fmla="*/ 3410056 h 3410056"/>
              <a:gd name="connsiteX2" fmla="*/ 3362837 w 3362838"/>
              <a:gd name="connsiteY2" fmla="*/ 3410056 h 3410056"/>
              <a:gd name="connsiteX3" fmla="*/ 0 w 3362838"/>
              <a:gd name="connsiteY3" fmla="*/ 1 h 34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2838" h="3410056">
                <a:moveTo>
                  <a:pt x="0" y="0"/>
                </a:moveTo>
                <a:lnTo>
                  <a:pt x="3362838" y="3410056"/>
                </a:lnTo>
                <a:lnTo>
                  <a:pt x="3362837" y="3410056"/>
                </a:lnTo>
                <a:lnTo>
                  <a:pt x="0" y="1"/>
                </a:ln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2A900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6520815"/>
            <a:ext cx="121913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★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建设学科特色鲜明、国内知名的学院型大学附属医院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 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★</a:t>
            </a:r>
          </a:p>
        </p:txBody>
      </p:sp>
      <p:sp>
        <p:nvSpPr>
          <p:cNvPr id="4" name="文本占位符 43"/>
          <p:cNvSpPr txBox="1"/>
          <p:nvPr/>
        </p:nvSpPr>
        <p:spPr>
          <a:xfrm>
            <a:off x="521335" y="349250"/>
            <a:ext cx="6184900" cy="47815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000" b="1" kern="1200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研究目的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37895" y="1224280"/>
            <a:ext cx="9369425" cy="3276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主要目的： </a:t>
            </a:r>
          </a:p>
          <a:p>
            <a:pPr indent="410210" fontAlgn="auto">
              <a:lnSpc>
                <a:spcPct val="200000"/>
              </a:lnSpc>
              <a:spcAft>
                <a:spcPts val="600"/>
              </a:spcAft>
            </a:pPr>
            <a:r>
              <a:rPr lang="en-US" altLang="zh-CN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含主要终点指标等 </a:t>
            </a:r>
          </a:p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次要目的： </a:t>
            </a:r>
          </a:p>
          <a:p>
            <a:pPr indent="410210" fontAlgn="auto">
              <a:lnSpc>
                <a:spcPct val="200000"/>
              </a:lnSpc>
              <a:spcAft>
                <a:spcPts val="600"/>
              </a:spcAft>
            </a:pP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含次要终点指标等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任意多边形: 形状 101"/>
          <p:cNvSpPr/>
          <p:nvPr/>
        </p:nvSpPr>
        <p:spPr>
          <a:xfrm rot="2676034">
            <a:off x="-1681418" y="5021332"/>
            <a:ext cx="3362838" cy="3410056"/>
          </a:xfrm>
          <a:custGeom>
            <a:avLst/>
            <a:gdLst>
              <a:gd name="connsiteX0" fmla="*/ 0 w 3362838"/>
              <a:gd name="connsiteY0" fmla="*/ 0 h 3410056"/>
              <a:gd name="connsiteX1" fmla="*/ 3362838 w 3362838"/>
              <a:gd name="connsiteY1" fmla="*/ 3410056 h 3410056"/>
              <a:gd name="connsiteX2" fmla="*/ 3362837 w 3362838"/>
              <a:gd name="connsiteY2" fmla="*/ 3410056 h 3410056"/>
              <a:gd name="connsiteX3" fmla="*/ 0 w 3362838"/>
              <a:gd name="connsiteY3" fmla="*/ 1 h 34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2838" h="3410056">
                <a:moveTo>
                  <a:pt x="0" y="0"/>
                </a:moveTo>
                <a:lnTo>
                  <a:pt x="3362838" y="3410056"/>
                </a:lnTo>
                <a:lnTo>
                  <a:pt x="3362837" y="3410056"/>
                </a:lnTo>
                <a:lnTo>
                  <a:pt x="0" y="1"/>
                </a:ln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2A900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6520815"/>
            <a:ext cx="121913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★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建设学科特色鲜明、国内知名的学院型大学附属医院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 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★</a:t>
            </a:r>
          </a:p>
        </p:txBody>
      </p:sp>
      <p:sp>
        <p:nvSpPr>
          <p:cNvPr id="4" name="文本占位符 43"/>
          <p:cNvSpPr txBox="1"/>
          <p:nvPr/>
        </p:nvSpPr>
        <p:spPr>
          <a:xfrm>
            <a:off x="521335" y="349250"/>
            <a:ext cx="6184900" cy="47815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000" b="1" kern="1200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研究的科学依据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518285" y="1783080"/>
            <a:ext cx="67214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注：简述研究的背景及依据（仅限一页）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任意多边形: 形状 101"/>
          <p:cNvSpPr/>
          <p:nvPr/>
        </p:nvSpPr>
        <p:spPr>
          <a:xfrm rot="2676034">
            <a:off x="-1681418" y="5021332"/>
            <a:ext cx="3362838" cy="3410056"/>
          </a:xfrm>
          <a:custGeom>
            <a:avLst/>
            <a:gdLst>
              <a:gd name="connsiteX0" fmla="*/ 0 w 3362838"/>
              <a:gd name="connsiteY0" fmla="*/ 0 h 3410056"/>
              <a:gd name="connsiteX1" fmla="*/ 3362838 w 3362838"/>
              <a:gd name="connsiteY1" fmla="*/ 3410056 h 3410056"/>
              <a:gd name="connsiteX2" fmla="*/ 3362837 w 3362838"/>
              <a:gd name="connsiteY2" fmla="*/ 3410056 h 3410056"/>
              <a:gd name="connsiteX3" fmla="*/ 0 w 3362838"/>
              <a:gd name="connsiteY3" fmla="*/ 1 h 34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2838" h="3410056">
                <a:moveTo>
                  <a:pt x="0" y="0"/>
                </a:moveTo>
                <a:lnTo>
                  <a:pt x="3362838" y="3410056"/>
                </a:lnTo>
                <a:lnTo>
                  <a:pt x="3362837" y="3410056"/>
                </a:lnTo>
                <a:lnTo>
                  <a:pt x="0" y="1"/>
                </a:ln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2A900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6520815"/>
            <a:ext cx="121913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★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建设学科特色鲜明、国内知名的学院型大学附属医院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 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★</a:t>
            </a:r>
          </a:p>
        </p:txBody>
      </p:sp>
      <p:sp>
        <p:nvSpPr>
          <p:cNvPr id="4" name="文本占位符 43"/>
          <p:cNvSpPr txBox="1"/>
          <p:nvPr/>
        </p:nvSpPr>
        <p:spPr>
          <a:xfrm>
            <a:off x="521335" y="349250"/>
            <a:ext cx="6184900" cy="47815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000" b="1" kern="1200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研究程序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37895" y="1224280"/>
            <a:ext cx="9369425" cy="7195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4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说明其中哪些是受试者诊断或治疗需要执行的程序（仅放流程图）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任意多边形: 形状 101"/>
          <p:cNvSpPr/>
          <p:nvPr/>
        </p:nvSpPr>
        <p:spPr>
          <a:xfrm rot="2676034">
            <a:off x="-1681418" y="5021332"/>
            <a:ext cx="3362838" cy="3410056"/>
          </a:xfrm>
          <a:custGeom>
            <a:avLst/>
            <a:gdLst>
              <a:gd name="connsiteX0" fmla="*/ 0 w 3362838"/>
              <a:gd name="connsiteY0" fmla="*/ 0 h 3410056"/>
              <a:gd name="connsiteX1" fmla="*/ 3362838 w 3362838"/>
              <a:gd name="connsiteY1" fmla="*/ 3410056 h 3410056"/>
              <a:gd name="connsiteX2" fmla="*/ 3362837 w 3362838"/>
              <a:gd name="connsiteY2" fmla="*/ 3410056 h 3410056"/>
              <a:gd name="connsiteX3" fmla="*/ 0 w 3362838"/>
              <a:gd name="connsiteY3" fmla="*/ 1 h 34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2838" h="3410056">
                <a:moveTo>
                  <a:pt x="0" y="0"/>
                </a:moveTo>
                <a:lnTo>
                  <a:pt x="3362838" y="3410056"/>
                </a:lnTo>
                <a:lnTo>
                  <a:pt x="3362837" y="3410056"/>
                </a:lnTo>
                <a:lnTo>
                  <a:pt x="0" y="1"/>
                </a:ln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2A900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6520815"/>
            <a:ext cx="121913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★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建设学科特色鲜明、国内知名的学院型大学附属医院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 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★</a:t>
            </a:r>
          </a:p>
        </p:txBody>
      </p:sp>
      <p:sp>
        <p:nvSpPr>
          <p:cNvPr id="4" name="文本占位符 43"/>
          <p:cNvSpPr txBox="1"/>
          <p:nvPr/>
        </p:nvSpPr>
        <p:spPr>
          <a:xfrm>
            <a:off x="521334" y="349250"/>
            <a:ext cx="7737141" cy="4801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000" b="1" kern="1200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研究相关风险与不良反应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任意多边形: 形状 101"/>
          <p:cNvSpPr/>
          <p:nvPr/>
        </p:nvSpPr>
        <p:spPr>
          <a:xfrm rot="2676034">
            <a:off x="-1681418" y="5021332"/>
            <a:ext cx="3362838" cy="3410056"/>
          </a:xfrm>
          <a:custGeom>
            <a:avLst/>
            <a:gdLst>
              <a:gd name="connsiteX0" fmla="*/ 0 w 3362838"/>
              <a:gd name="connsiteY0" fmla="*/ 0 h 3410056"/>
              <a:gd name="connsiteX1" fmla="*/ 3362838 w 3362838"/>
              <a:gd name="connsiteY1" fmla="*/ 3410056 h 3410056"/>
              <a:gd name="connsiteX2" fmla="*/ 3362837 w 3362838"/>
              <a:gd name="connsiteY2" fmla="*/ 3410056 h 3410056"/>
              <a:gd name="connsiteX3" fmla="*/ 0 w 3362838"/>
              <a:gd name="connsiteY3" fmla="*/ 1 h 34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2838" h="3410056">
                <a:moveTo>
                  <a:pt x="0" y="0"/>
                </a:moveTo>
                <a:lnTo>
                  <a:pt x="3362838" y="3410056"/>
                </a:lnTo>
                <a:lnTo>
                  <a:pt x="3362837" y="3410056"/>
                </a:lnTo>
                <a:lnTo>
                  <a:pt x="0" y="1"/>
                </a:ln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2A900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6520815"/>
            <a:ext cx="121913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★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建设学科特色鲜明、国内知名的学院型大学附属医院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 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★</a:t>
            </a:r>
          </a:p>
        </p:txBody>
      </p:sp>
      <p:sp>
        <p:nvSpPr>
          <p:cNvPr id="4" name="文本占位符 43"/>
          <p:cNvSpPr txBox="1"/>
          <p:nvPr/>
        </p:nvSpPr>
        <p:spPr>
          <a:xfrm>
            <a:off x="521335" y="349250"/>
            <a:ext cx="6184900" cy="47815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000" b="1" kern="1200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研究潜在的获益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37895" y="1224280"/>
            <a:ext cx="9369425" cy="23507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研究的社会价值</a:t>
            </a:r>
            <a:endParaRPr lang="en-US" altLang="zh-CN" sz="24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200000"/>
              </a:lnSpc>
              <a:spcAft>
                <a:spcPts val="600"/>
              </a:spcAft>
            </a:pPr>
            <a:endParaRPr lang="zh-CN" altLang="en-US" sz="24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受试者的获益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任意多边形: 形状 101"/>
          <p:cNvSpPr/>
          <p:nvPr/>
        </p:nvSpPr>
        <p:spPr>
          <a:xfrm rot="2676034">
            <a:off x="-1681418" y="5021332"/>
            <a:ext cx="3362838" cy="3410056"/>
          </a:xfrm>
          <a:custGeom>
            <a:avLst/>
            <a:gdLst>
              <a:gd name="connsiteX0" fmla="*/ 0 w 3362838"/>
              <a:gd name="connsiteY0" fmla="*/ 0 h 3410056"/>
              <a:gd name="connsiteX1" fmla="*/ 3362838 w 3362838"/>
              <a:gd name="connsiteY1" fmla="*/ 3410056 h 3410056"/>
              <a:gd name="connsiteX2" fmla="*/ 3362837 w 3362838"/>
              <a:gd name="connsiteY2" fmla="*/ 3410056 h 3410056"/>
              <a:gd name="connsiteX3" fmla="*/ 0 w 3362838"/>
              <a:gd name="connsiteY3" fmla="*/ 1 h 34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2838" h="3410056">
                <a:moveTo>
                  <a:pt x="0" y="0"/>
                </a:moveTo>
                <a:lnTo>
                  <a:pt x="3362838" y="3410056"/>
                </a:lnTo>
                <a:lnTo>
                  <a:pt x="3362837" y="3410056"/>
                </a:lnTo>
                <a:lnTo>
                  <a:pt x="0" y="1"/>
                </a:ln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2A900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6520815"/>
            <a:ext cx="121913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★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建设学科特色鲜明、国内知名的学院型大学附属医院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 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★</a:t>
            </a:r>
          </a:p>
        </p:txBody>
      </p:sp>
      <p:sp>
        <p:nvSpPr>
          <p:cNvPr id="6" name="文本占位符 43"/>
          <p:cNvSpPr txBox="1"/>
          <p:nvPr/>
        </p:nvSpPr>
        <p:spPr>
          <a:xfrm>
            <a:off x="521335" y="349250"/>
            <a:ext cx="6184900" cy="47815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000" b="1" kern="1200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研究实施的环境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885950" y="1805940"/>
            <a:ext cx="7293610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例如：研究条件，医疗条件，文化习俗，经济水平（仅限一页）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任意多边形: 形状 101"/>
          <p:cNvSpPr/>
          <p:nvPr/>
        </p:nvSpPr>
        <p:spPr>
          <a:xfrm rot="2676034">
            <a:off x="-1681418" y="5021332"/>
            <a:ext cx="3362838" cy="3410056"/>
          </a:xfrm>
          <a:custGeom>
            <a:avLst/>
            <a:gdLst>
              <a:gd name="connsiteX0" fmla="*/ 0 w 3362838"/>
              <a:gd name="connsiteY0" fmla="*/ 0 h 3410056"/>
              <a:gd name="connsiteX1" fmla="*/ 3362838 w 3362838"/>
              <a:gd name="connsiteY1" fmla="*/ 3410056 h 3410056"/>
              <a:gd name="connsiteX2" fmla="*/ 3362837 w 3362838"/>
              <a:gd name="connsiteY2" fmla="*/ 3410056 h 3410056"/>
              <a:gd name="connsiteX3" fmla="*/ 0 w 3362838"/>
              <a:gd name="connsiteY3" fmla="*/ 1 h 34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2838" h="3410056">
                <a:moveTo>
                  <a:pt x="0" y="0"/>
                </a:moveTo>
                <a:lnTo>
                  <a:pt x="3362838" y="3410056"/>
                </a:lnTo>
                <a:lnTo>
                  <a:pt x="3362837" y="3410056"/>
                </a:lnTo>
                <a:lnTo>
                  <a:pt x="0" y="1"/>
                </a:ln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2A900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6520815"/>
            <a:ext cx="121913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★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建设学科特色鲜明、国内知名的学院型大学附属医院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 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★</a:t>
            </a:r>
          </a:p>
        </p:txBody>
      </p:sp>
      <p:sp>
        <p:nvSpPr>
          <p:cNvPr id="8" name="文本占位符 43"/>
          <p:cNvSpPr txBox="1"/>
          <p:nvPr/>
        </p:nvSpPr>
        <p:spPr>
          <a:xfrm>
            <a:off x="521335" y="349250"/>
            <a:ext cx="5417820" cy="47815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000" b="1" kern="1200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受试者安全性数据监测的规定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699895" y="1444625"/>
            <a:ext cx="979741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charset="0"/>
              <a:buChar char="l"/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收集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哪些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安全性信息，以及收集的频率：</a:t>
            </a:r>
          </a:p>
          <a:p>
            <a:pPr marL="342900" indent="-342900">
              <a:buFont typeface="Wingdings" panose="05000000000000000000" charset="0"/>
              <a:buChar char="l"/>
            </a:pP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Font typeface="Wingdings" panose="05000000000000000000" charset="0"/>
              <a:buChar char="l"/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评估累计安全性数据的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频率和程序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</a:p>
          <a:p>
            <a:pPr marL="342900" indent="-342900">
              <a:buFont typeface="Wingdings" panose="05000000000000000000" charset="0"/>
              <a:buChar char="l"/>
            </a:pP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Font typeface="Wingdings" panose="05000000000000000000" charset="0"/>
              <a:buChar char="l"/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数据安全监查结果报告的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（例如SUSAR）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buFont typeface="Wingdings" panose="05000000000000000000" charset="0"/>
              <a:buNone/>
            </a:pP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Font typeface="Wingdings" panose="05000000000000000000" charset="0"/>
              <a:buChar char="l"/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特定事件或终点所计划采取的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措施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（例如对症用药规定，提前中止研究规定）</a:t>
            </a:r>
          </a:p>
          <a:p>
            <a:pPr marL="342900" indent="-342900">
              <a:buFont typeface="Wingdings" panose="05000000000000000000" charset="0"/>
              <a:buChar char="l"/>
            </a:pP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Font typeface="Wingdings" panose="05000000000000000000" charset="0"/>
              <a:buChar char="l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是否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设置数据监查委员会：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jZlMDQ0MWIyNGNjMjRlNTYyMDkzYjNmOWM4MjNjYjA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heme/theme1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867</Words>
  <Application>Microsoft Office PowerPoint</Application>
  <PresentationFormat>宽屏</PresentationFormat>
  <Paragraphs>116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Wingdings</vt:lpstr>
      <vt:lpstr>Calibri</vt:lpstr>
      <vt:lpstr>华文行楷</vt:lpstr>
      <vt:lpstr>微软雅黑</vt:lpstr>
      <vt:lpstr>宋体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桔 桔</cp:lastModifiedBy>
  <cp:revision>253</cp:revision>
  <dcterms:created xsi:type="dcterms:W3CDTF">2019-06-19T02:08:00Z</dcterms:created>
  <dcterms:modified xsi:type="dcterms:W3CDTF">2024-06-21T03:28:29Z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5E784DAEE81349B79A5885AC6D17ADDF_13</vt:lpwstr>
  </property>
</Properties>
</file>