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525" r:id="rId2"/>
    <p:sldId id="529" r:id="rId3"/>
    <p:sldId id="539" r:id="rId4"/>
    <p:sldId id="547" r:id="rId5"/>
    <p:sldId id="549" r:id="rId6"/>
    <p:sldId id="555" r:id="rId7"/>
    <p:sldId id="534" r:id="rId8"/>
  </p:sldIdLst>
  <p:sldSz cx="12192000" cy="6858000"/>
  <p:notesSz cx="6858000" cy="9144000"/>
  <p:embeddedFontLst>
    <p:embeddedFont>
      <p:font typeface="华文行楷" panose="02010800040101010101" pitchFamily="2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</p:embeddedFontLst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严 迪青" initials="严" lastIdx="1" clrIdx="0"/>
  <p:cmAuthor id="3" name="xw" initials="x" lastIdx="2" clrIdx="2"/>
  <p:cmAuthor id="4" name="Ren, Katniss PH/CN" initials="R" lastIdx="24" clrIdx="3"/>
  <p:cmAuthor id="5" name="sun ice" initials="si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D2DEEF"/>
    <a:srgbClr val="FFFFFF"/>
    <a:srgbClr val="930D14"/>
    <a:srgbClr val="0465C5"/>
    <a:srgbClr val="0074C0"/>
    <a:srgbClr val="0075C1"/>
    <a:srgbClr val="244983"/>
    <a:srgbClr val="2257AE"/>
    <a:srgbClr val="BACD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48" d="100"/>
          <a:sy n="48" d="100"/>
        </p:scale>
        <p:origin x="86" y="787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-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9B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pic>
        <p:nvPicPr>
          <p:cNvPr id="26" name="图片 25" descr="F:\医院ppt模板\20220304143908副本.jpg20220304143908副本"/>
          <p:cNvPicPr>
            <a:picLocks noChangeAspect="1"/>
          </p:cNvPicPr>
          <p:nvPr userDrawn="1"/>
        </p:nvPicPr>
        <p:blipFill rotWithShape="1">
          <a:blip r:embed="rId5"/>
          <a:srcRect t="11845"/>
          <a:stretch>
            <a:fillRect/>
          </a:stretch>
        </p:blipFill>
        <p:spPr>
          <a:xfrm>
            <a:off x="0" y="0"/>
            <a:ext cx="12192000" cy="6044565"/>
          </a:xfrm>
          <a:prstGeom prst="rect">
            <a:avLst/>
          </a:prstGeom>
        </p:spPr>
      </p:pic>
      <p:sp>
        <p:nvSpPr>
          <p:cNvPr id="27" name="PA-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3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28" name="PA-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B4489">
                  <a:alpha val="36000"/>
                </a:srgbClr>
              </a:gs>
              <a:gs pos="100000">
                <a:srgbClr val="1B4489">
                  <a:alpha val="19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29" name="任意多边形: 形状 101"/>
          <p:cNvSpPr/>
          <p:nvPr userDrawn="1"/>
        </p:nvSpPr>
        <p:spPr>
          <a:xfrm rot="2676034">
            <a:off x="-1681480" y="5021580"/>
            <a:ext cx="3362960" cy="3409950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30" name="任意多边形: 形状 83"/>
          <p:cNvSpPr/>
          <p:nvPr userDrawn="1"/>
        </p:nvSpPr>
        <p:spPr>
          <a:xfrm>
            <a:off x="0" y="3201670"/>
            <a:ext cx="12192000" cy="3656330"/>
          </a:xfrm>
          <a:custGeom>
            <a:avLst/>
            <a:gdLst>
              <a:gd name="connsiteX0" fmla="*/ 6096002 w 12191999"/>
              <a:gd name="connsiteY0" fmla="*/ 0 h 3656014"/>
              <a:gd name="connsiteX1" fmla="*/ 11517301 w 12191999"/>
              <a:gd name="connsiteY1" fmla="*/ 568339 h 3656014"/>
              <a:gd name="connsiteX2" fmla="*/ 12191999 w 12191999"/>
              <a:gd name="connsiteY2" fmla="*/ 741496 h 3656014"/>
              <a:gd name="connsiteX3" fmla="*/ 12191999 w 12191999"/>
              <a:gd name="connsiteY3" fmla="*/ 3656014 h 3656014"/>
              <a:gd name="connsiteX4" fmla="*/ 0 w 12191999"/>
              <a:gd name="connsiteY4" fmla="*/ 3656014 h 3656014"/>
              <a:gd name="connsiteX5" fmla="*/ 0 w 12191999"/>
              <a:gd name="connsiteY5" fmla="*/ 741497 h 3656014"/>
              <a:gd name="connsiteX6" fmla="*/ 674702 w 12191999"/>
              <a:gd name="connsiteY6" fmla="*/ 568339 h 3656014"/>
              <a:gd name="connsiteX7" fmla="*/ 6096002 w 12191999"/>
              <a:gd name="connsiteY7" fmla="*/ 0 h 365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3656014">
                <a:moveTo>
                  <a:pt x="6096002" y="0"/>
                </a:move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  <a:lnTo>
                  <a:pt x="12191999" y="3656014"/>
                </a:lnTo>
                <a:lnTo>
                  <a:pt x="0" y="3656014"/>
                </a:lnTo>
                <a:lnTo>
                  <a:pt x="0" y="741497"/>
                </a:ln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ea"/>
            </a:endParaRPr>
          </a:p>
        </p:txBody>
      </p:sp>
      <p:sp>
        <p:nvSpPr>
          <p:cNvPr id="31" name="任意多边形: 形状 62"/>
          <p:cNvSpPr/>
          <p:nvPr userDrawn="1"/>
        </p:nvSpPr>
        <p:spPr>
          <a:xfrm>
            <a:off x="0" y="2989580"/>
            <a:ext cx="12192000" cy="741680"/>
          </a:xfrm>
          <a:custGeom>
            <a:avLst/>
            <a:gdLst>
              <a:gd name="connsiteX0" fmla="*/ 6096002 w 12191999"/>
              <a:gd name="connsiteY0" fmla="*/ 0 h 3805208"/>
              <a:gd name="connsiteX1" fmla="*/ 11517301 w 12191999"/>
              <a:gd name="connsiteY1" fmla="*/ 568339 h 3805208"/>
              <a:gd name="connsiteX2" fmla="*/ 12191999 w 12191999"/>
              <a:gd name="connsiteY2" fmla="*/ 741496 h 3805208"/>
              <a:gd name="connsiteX3" fmla="*/ 12191999 w 12191999"/>
              <a:gd name="connsiteY3" fmla="*/ 3805208 h 3805208"/>
              <a:gd name="connsiteX4" fmla="*/ 0 w 12191999"/>
              <a:gd name="connsiteY4" fmla="*/ 3805208 h 3805208"/>
              <a:gd name="connsiteX5" fmla="*/ 0 w 12191999"/>
              <a:gd name="connsiteY5" fmla="*/ 741497 h 3805208"/>
              <a:gd name="connsiteX6" fmla="*/ 674702 w 12191999"/>
              <a:gd name="connsiteY6" fmla="*/ 568339 h 3805208"/>
              <a:gd name="connsiteX7" fmla="*/ 6096002 w 12191999"/>
              <a:gd name="connsiteY7" fmla="*/ 0 h 3805208"/>
              <a:gd name="connsiteX0-1" fmla="*/ 12191999 w 12283439"/>
              <a:gd name="connsiteY0-2" fmla="*/ 3805208 h 3896648"/>
              <a:gd name="connsiteX1-3" fmla="*/ 0 w 12283439"/>
              <a:gd name="connsiteY1-4" fmla="*/ 3805208 h 3896648"/>
              <a:gd name="connsiteX2-5" fmla="*/ 0 w 12283439"/>
              <a:gd name="connsiteY2-6" fmla="*/ 741497 h 3896648"/>
              <a:gd name="connsiteX3-7" fmla="*/ 674702 w 12283439"/>
              <a:gd name="connsiteY3-8" fmla="*/ 568339 h 3896648"/>
              <a:gd name="connsiteX4-9" fmla="*/ 6096002 w 12283439"/>
              <a:gd name="connsiteY4-10" fmla="*/ 0 h 3896648"/>
              <a:gd name="connsiteX5-11" fmla="*/ 11517301 w 12283439"/>
              <a:gd name="connsiteY5-12" fmla="*/ 568339 h 3896648"/>
              <a:gd name="connsiteX6-13" fmla="*/ 12191999 w 12283439"/>
              <a:gd name="connsiteY6-14" fmla="*/ 741496 h 3896648"/>
              <a:gd name="connsiteX7-15" fmla="*/ 12283439 w 12283439"/>
              <a:gd name="connsiteY7-16" fmla="*/ 3896648 h 3896648"/>
              <a:gd name="connsiteX0-17" fmla="*/ 12191999 w 12191999"/>
              <a:gd name="connsiteY0-18" fmla="*/ 3805208 h 3805208"/>
              <a:gd name="connsiteX1-19" fmla="*/ 0 w 12191999"/>
              <a:gd name="connsiteY1-20" fmla="*/ 3805208 h 3805208"/>
              <a:gd name="connsiteX2-21" fmla="*/ 0 w 12191999"/>
              <a:gd name="connsiteY2-22" fmla="*/ 741497 h 3805208"/>
              <a:gd name="connsiteX3-23" fmla="*/ 674702 w 12191999"/>
              <a:gd name="connsiteY3-24" fmla="*/ 568339 h 3805208"/>
              <a:gd name="connsiteX4-25" fmla="*/ 6096002 w 12191999"/>
              <a:gd name="connsiteY4-26" fmla="*/ 0 h 3805208"/>
              <a:gd name="connsiteX5-27" fmla="*/ 11517301 w 12191999"/>
              <a:gd name="connsiteY5-28" fmla="*/ 568339 h 3805208"/>
              <a:gd name="connsiteX6-29" fmla="*/ 12191999 w 12191999"/>
              <a:gd name="connsiteY6-30" fmla="*/ 741496 h 3805208"/>
              <a:gd name="connsiteX0-31" fmla="*/ 0 w 12191999"/>
              <a:gd name="connsiteY0-32" fmla="*/ 3805208 h 3805208"/>
              <a:gd name="connsiteX1-33" fmla="*/ 0 w 12191999"/>
              <a:gd name="connsiteY1-34" fmla="*/ 741497 h 3805208"/>
              <a:gd name="connsiteX2-35" fmla="*/ 674702 w 12191999"/>
              <a:gd name="connsiteY2-36" fmla="*/ 568339 h 3805208"/>
              <a:gd name="connsiteX3-37" fmla="*/ 6096002 w 12191999"/>
              <a:gd name="connsiteY3-38" fmla="*/ 0 h 3805208"/>
              <a:gd name="connsiteX4-39" fmla="*/ 11517301 w 12191999"/>
              <a:gd name="connsiteY4-40" fmla="*/ 568339 h 3805208"/>
              <a:gd name="connsiteX5-41" fmla="*/ 12191999 w 12191999"/>
              <a:gd name="connsiteY5-42" fmla="*/ 741496 h 3805208"/>
              <a:gd name="connsiteX0-43" fmla="*/ 0 w 12191999"/>
              <a:gd name="connsiteY0-44" fmla="*/ 741497 h 741497"/>
              <a:gd name="connsiteX1-45" fmla="*/ 674702 w 12191999"/>
              <a:gd name="connsiteY1-46" fmla="*/ 568339 h 741497"/>
              <a:gd name="connsiteX2-47" fmla="*/ 6096002 w 12191999"/>
              <a:gd name="connsiteY2-48" fmla="*/ 0 h 741497"/>
              <a:gd name="connsiteX3-49" fmla="*/ 11517301 w 12191999"/>
              <a:gd name="connsiteY3-50" fmla="*/ 568339 h 741497"/>
              <a:gd name="connsiteX4-51" fmla="*/ 12191999 w 12191999"/>
              <a:gd name="connsiteY4-52" fmla="*/ 741496 h 7414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1999" h="741497">
                <a:moveTo>
                  <a:pt x="0" y="741497"/>
                </a:move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pic>
        <p:nvPicPr>
          <p:cNvPr id="2" name="图片 1" descr="C:\Users\Administrator\Desktop\图片3 拷贝.png图片3 拷贝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287655" y="189230"/>
            <a:ext cx="3892550" cy="627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20304143908副本"/>
          <p:cNvPicPr>
            <a:picLocks noChangeAspect="1"/>
          </p:cNvPicPr>
          <p:nvPr userDrawn="1"/>
        </p:nvPicPr>
        <p:blipFill>
          <a:blip r:embed="rId2"/>
          <a:srcRect b="47339"/>
          <a:stretch>
            <a:fillRect/>
          </a:stretch>
        </p:blipFill>
        <p:spPr>
          <a:xfrm>
            <a:off x="0" y="3622675"/>
            <a:ext cx="12192000" cy="323532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-101600"/>
            <a:ext cx="12268200" cy="6959600"/>
          </a:xfrm>
          <a:prstGeom prst="rect">
            <a:avLst/>
          </a:prstGeom>
          <a:gradFill rotWithShape="1">
            <a:gsLst>
              <a:gs pos="52000">
                <a:srgbClr val="FFFFFF">
                  <a:alpha val="100000"/>
                  <a:lumMod val="98000"/>
                </a:srgbClr>
              </a:gs>
              <a:gs pos="100000">
                <a:schemeClr val="bg1">
                  <a:alpha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101"/>
          <p:cNvSpPr/>
          <p:nvPr userDrawn="1"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8" name="Freeform 5"/>
          <p:cNvSpPr/>
          <p:nvPr userDrawn="1"/>
        </p:nvSpPr>
        <p:spPr bwMode="auto">
          <a:xfrm>
            <a:off x="886594" y="-2479166"/>
            <a:ext cx="10418813" cy="11816333"/>
          </a:xfrm>
          <a:prstGeom prst="ellipse">
            <a:avLst/>
          </a:prstGeom>
          <a:noFill/>
          <a:ln w="635000">
            <a:gradFill>
              <a:gsLst>
                <a:gs pos="0">
                  <a:schemeClr val="accent1"/>
                </a:gs>
                <a:gs pos="100000">
                  <a:schemeClr val="accent1"/>
                </a:gs>
                <a:gs pos="50000">
                  <a:schemeClr val="bg1">
                    <a:lumMod val="95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Freeform 5"/>
          <p:cNvSpPr/>
          <p:nvPr userDrawn="1"/>
        </p:nvSpPr>
        <p:spPr bwMode="auto">
          <a:xfrm>
            <a:off x="-763862" y="-4351006"/>
            <a:ext cx="13719726" cy="15560012"/>
          </a:xfrm>
          <a:prstGeom prst="ellipse">
            <a:avLst/>
          </a:prstGeom>
          <a:noFill/>
          <a:ln w="8890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0220304143908副本"/>
          <p:cNvPicPr>
            <a:picLocks noChangeAspect="1"/>
          </p:cNvPicPr>
          <p:nvPr userDrawn="1"/>
        </p:nvPicPr>
        <p:blipFill>
          <a:blip r:embed="rId2"/>
          <a:srcRect b="47339"/>
          <a:stretch>
            <a:fillRect/>
          </a:stretch>
        </p:blipFill>
        <p:spPr>
          <a:xfrm>
            <a:off x="0" y="3622675"/>
            <a:ext cx="12192000" cy="3235325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0" y="-101600"/>
            <a:ext cx="12268200" cy="6959600"/>
          </a:xfrm>
          <a:prstGeom prst="rect">
            <a:avLst/>
          </a:prstGeom>
          <a:gradFill rotWithShape="1">
            <a:gsLst>
              <a:gs pos="52000">
                <a:srgbClr val="FFFFFF">
                  <a:alpha val="100000"/>
                  <a:lumMod val="98000"/>
                </a:srgbClr>
              </a:gs>
              <a:gs pos="100000">
                <a:schemeClr val="bg1">
                  <a:alpha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01"/>
          <p:cNvSpPr/>
          <p:nvPr userDrawn="1"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3302000" y="635000"/>
            <a:ext cx="5588000" cy="558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圆: 空心 4"/>
          <p:cNvSpPr/>
          <p:nvPr userDrawn="1"/>
        </p:nvSpPr>
        <p:spPr>
          <a:xfrm>
            <a:off x="1574800" y="-1092200"/>
            <a:ext cx="9042400" cy="9042400"/>
          </a:xfrm>
          <a:prstGeom prst="donut">
            <a:avLst>
              <a:gd name="adj" fmla="val 6774"/>
            </a:avLst>
          </a:prstGeom>
          <a:gradFill>
            <a:gsLst>
              <a:gs pos="43000">
                <a:srgbClr val="2257A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logo (1)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45430" y="1626870"/>
            <a:ext cx="1501140" cy="146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220304143908副本"/>
          <p:cNvPicPr>
            <a:picLocks noChangeAspect="1"/>
          </p:cNvPicPr>
          <p:nvPr userDrawn="1"/>
        </p:nvPicPr>
        <p:blipFill>
          <a:blip r:embed="rId2"/>
          <a:srcRect b="47339"/>
          <a:stretch>
            <a:fillRect/>
          </a:stretch>
        </p:blipFill>
        <p:spPr>
          <a:xfrm>
            <a:off x="0" y="3622675"/>
            <a:ext cx="12192000" cy="32353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-101600"/>
            <a:ext cx="12268200" cy="6959600"/>
          </a:xfrm>
          <a:prstGeom prst="rect">
            <a:avLst/>
          </a:prstGeom>
          <a:gradFill rotWithShape="1">
            <a:gsLst>
              <a:gs pos="52000">
                <a:srgbClr val="FFFFFF">
                  <a:alpha val="100000"/>
                  <a:lumMod val="98000"/>
                </a:srgbClr>
              </a:gs>
              <a:gs pos="100000">
                <a:schemeClr val="bg1">
                  <a:alpha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101"/>
          <p:cNvSpPr/>
          <p:nvPr userDrawn="1"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528706" y="867990"/>
            <a:ext cx="11158794" cy="0"/>
            <a:chOff x="528706" y="867990"/>
            <a:chExt cx="11158794" cy="0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528706" y="867990"/>
              <a:ext cx="1115879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528706" y="867990"/>
              <a:ext cx="589713" cy="0"/>
            </a:xfrm>
            <a:prstGeom prst="line">
              <a:avLst/>
            </a:prstGeom>
            <a:ln w="38100">
              <a:solidFill>
                <a:srgbClr val="2257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 descr="C:\Users\Administrator\Desktop\图片2.png图片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8847455" y="208915"/>
            <a:ext cx="3216275" cy="518795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47"/>
          <p:cNvSpPr txBox="1"/>
          <p:nvPr/>
        </p:nvSpPr>
        <p:spPr>
          <a:xfrm>
            <a:off x="2520950" y="4102735"/>
            <a:ext cx="7214235" cy="10147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kern="1200" spc="100" dirty="0">
                <a:solidFill>
                  <a:schemeClr val="accent1"/>
                </a:solidFill>
                <a:latin typeface="方正大标宋简体" panose="02000000000000000000" pitchFamily="2" charset="-122"/>
                <a:ea typeface="方正大标宋简体" panose="02000000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复审申请</a:t>
            </a:r>
            <a:endParaRPr kumimoji="0" lang="zh-CN" altLang="en-US" sz="6000" b="1" i="0" u="none" strike="noStrike" kern="1200" cap="none" spc="100" normalizeH="0" baseline="0" noProof="0" dirty="0">
              <a:ln>
                <a:noFill/>
              </a:ln>
              <a:solidFill>
                <a:srgbClr val="2257A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108835" y="5360035"/>
            <a:ext cx="7974965" cy="0"/>
          </a:xfrm>
          <a:prstGeom prst="line">
            <a:avLst/>
          </a:prstGeom>
          <a:noFill/>
          <a:ln w="63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</a:ln>
          <a:effectLst/>
        </p:spPr>
      </p:cxnSp>
      <p:sp>
        <p:nvSpPr>
          <p:cNvPr id="51" name="矩形 50"/>
          <p:cNvSpPr/>
          <p:nvPr/>
        </p:nvSpPr>
        <p:spPr>
          <a:xfrm>
            <a:off x="4554855" y="5735320"/>
            <a:ext cx="115633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</a:t>
            </a:r>
            <a:r>
              <a:rPr lang="zh-CN" altLang="en-US" sz="1600" b="1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en-US" altLang="zh-CN" sz="1600" b="1" dirty="0">
              <a:solidFill>
                <a:srgbClr val="2257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333639373138363b343435303832363bb2bfc3c5c1aacfb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85920" y="5735320"/>
            <a:ext cx="368935" cy="36893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749800" y="6172835"/>
            <a:ext cx="2756535" cy="379730"/>
            <a:chOff x="7638" y="9720"/>
            <a:chExt cx="4341" cy="598"/>
          </a:xfrm>
        </p:grpSpPr>
        <p:sp>
          <p:nvSpPr>
            <p:cNvPr id="52" name="矩形 51"/>
            <p:cNvSpPr/>
            <p:nvPr/>
          </p:nvSpPr>
          <p:spPr>
            <a:xfrm>
              <a:off x="8237" y="9788"/>
              <a:ext cx="3742" cy="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  期：XX</a:t>
              </a:r>
              <a:r>
                <a:rPr lang="zh-CN" altLang="en-US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600" b="1">
                  <a:solidFill>
                    <a:srgbClr val="2257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  <p:pic>
          <p:nvPicPr>
            <p:cNvPr id="9" name="图片 8" descr="333437323832303b333530343932303bc8d5c6da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638" y="9720"/>
              <a:ext cx="599" cy="599"/>
            </a:xfrm>
            <a:prstGeom prst="rect">
              <a:avLst/>
            </a:prstGeom>
          </p:spPr>
        </p:pic>
      </p:grpSp>
      <p:pic>
        <p:nvPicPr>
          <p:cNvPr id="2" name="图片 1" descr="logo (1)"/>
          <p:cNvPicPr/>
          <p:nvPr/>
        </p:nvPicPr>
        <p:blipFill>
          <a:blip r:embed="rId6"/>
          <a:stretch>
            <a:fillRect/>
          </a:stretch>
        </p:blipFill>
        <p:spPr>
          <a:xfrm>
            <a:off x="5380355" y="2344420"/>
            <a:ext cx="1430655" cy="1358900"/>
          </a:xfrm>
          <a:prstGeom prst="rect">
            <a:avLst/>
          </a:prstGeom>
        </p:spPr>
      </p:pic>
      <p:pic>
        <p:nvPicPr>
          <p:cNvPr id="6" name="图片 5" descr="333639373138363b343435303832363bb2bfc3c5c1aacfb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320" y="5722620"/>
            <a:ext cx="368935" cy="3689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93255" y="5722620"/>
            <a:ext cx="156464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b="1">
                <a:solidFill>
                  <a:srgbClr val="2257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en-US" altLang="zh-CN" sz="1600" b="1" dirty="0">
              <a:solidFill>
                <a:srgbClr val="2257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文本占位符 43"/>
          <p:cNvSpPr txBox="1"/>
          <p:nvPr/>
        </p:nvSpPr>
        <p:spPr>
          <a:xfrm>
            <a:off x="521335" y="349250"/>
            <a:ext cx="2736215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项目基本信息</a:t>
            </a:r>
            <a:endParaRPr lang="zh-CN" altLang="en-US" sz="2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03300" y="1471295"/>
            <a:ext cx="10742930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项目名称：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试验分期：</a:t>
            </a:r>
          </a:p>
          <a:p>
            <a:pPr>
              <a:lnSpc>
                <a:spcPct val="16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申办者：</a:t>
            </a:r>
          </a:p>
          <a:p>
            <a:pPr>
              <a:lnSpc>
                <a:spcPct val="16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组长单位：</a:t>
            </a: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</a:p>
          <a:p>
            <a:pPr>
              <a:lnSpc>
                <a:spcPct val="16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研究中心：大连医科大学附属第二医院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XXXX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科</a:t>
            </a:r>
          </a:p>
          <a:p>
            <a:pPr>
              <a:lnSpc>
                <a:spcPct val="16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主要研究者：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2930" y="9906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（此页适用于注册类研究）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/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文本占位符 43"/>
          <p:cNvSpPr txBox="1"/>
          <p:nvPr/>
        </p:nvSpPr>
        <p:spPr>
          <a:xfrm>
            <a:off x="521335" y="349250"/>
            <a:ext cx="2736215" cy="4781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项目基本信息</a:t>
            </a:r>
            <a:endParaRPr lang="zh-CN" altLang="en-US" sz="2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2930" y="9906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（此页适用于非注册类研究）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7920" y="1614170"/>
            <a:ext cx="9892665" cy="448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项目名称：</a:t>
            </a:r>
          </a:p>
          <a:p>
            <a:pPr>
              <a:lnSpc>
                <a:spcPct val="170000"/>
              </a:lnSpc>
            </a:pPr>
            <a:r>
              <a:rPr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项目来源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若有基金或资助方，请写基金名称或资助方名称；若无，可写“自筹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”。</a:t>
            </a:r>
          </a:p>
          <a:p>
            <a:pPr>
              <a:lnSpc>
                <a:spcPct val="17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组长单位：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（若无请删除此行）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研究中心：大连医科大学附属第二医院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XXXX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科</a:t>
            </a:r>
          </a:p>
          <a:p>
            <a:pPr>
              <a:lnSpc>
                <a:spcPct val="17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主要研究者：</a:t>
            </a:r>
          </a:p>
          <a:p>
            <a:pPr>
              <a:lnSpc>
                <a:spcPct val="17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5712D-9CC4-0F2D-08B6-1FE93AAD7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>
            <a:extLst>
              <a:ext uri="{FF2B5EF4-FFF2-40B4-BE49-F238E27FC236}">
                <a16:creationId xmlns:a16="http://schemas.microsoft.com/office/drawing/2014/main" id="{247B95EE-C449-BB3F-EAFF-4F061796F335}"/>
              </a:ext>
            </a:extLst>
          </p:cNvPr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6415DA-CA0B-5B30-878C-753547668304}"/>
              </a:ext>
            </a:extLst>
          </p:cNvPr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0B3C721-30BB-A3F7-72B1-70B3473C36DE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70576504"/>
              </p:ext>
            </p:extLst>
          </p:nvPr>
        </p:nvGraphicFramePr>
        <p:xfrm>
          <a:off x="1889442" y="1196740"/>
          <a:ext cx="8341154" cy="3883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69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3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0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75289"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版本号</a:t>
                      </a: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 </a:t>
                      </a:r>
                      <a:r>
                        <a:rPr lang="zh-CN" altLang="zh-CN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版本</a:t>
                      </a:r>
                      <a:r>
                        <a:rPr lang="zh-CN" altLang="en-US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日期</a:t>
                      </a:r>
                      <a:r>
                        <a:rPr lang="en-US" altLang="zh-CN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zh-CN" sz="1800" b="1" kern="1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1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研究方案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1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知情同意书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1985"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0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意见函号</a:t>
                      </a:r>
                      <a:r>
                        <a:rPr lang="en-US" altLang="zh-CN" sz="1800" b="1" kern="10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zh-CN" sz="1800" b="1" kern="1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 </a:t>
                      </a:r>
                      <a:r>
                        <a:rPr lang="zh-CN" altLang="en-US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审批日期</a:t>
                      </a:r>
                      <a:r>
                        <a:rPr lang="en-US" altLang="zh-CN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zh-CN" sz="1800" b="1" kern="1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227444"/>
                  </a:ext>
                </a:extLst>
              </a:tr>
              <a:tr h="75198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伦理审查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文本占位符 43">
            <a:extLst>
              <a:ext uri="{FF2B5EF4-FFF2-40B4-BE49-F238E27FC236}">
                <a16:creationId xmlns:a16="http://schemas.microsoft.com/office/drawing/2014/main" id="{8919B438-88E1-274A-D605-AB2DE3D15E30}"/>
              </a:ext>
            </a:extLst>
          </p:cNvPr>
          <p:cNvSpPr txBox="1"/>
          <p:nvPr/>
        </p:nvSpPr>
        <p:spPr>
          <a:xfrm>
            <a:off x="521335" y="349250"/>
            <a:ext cx="2736215" cy="4801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项目基本信息</a:t>
            </a:r>
            <a:endParaRPr sz="2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911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864BC-FB1E-76D6-FDAB-6C4035572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>
            <a:extLst>
              <a:ext uri="{FF2B5EF4-FFF2-40B4-BE49-F238E27FC236}">
                <a16:creationId xmlns:a16="http://schemas.microsoft.com/office/drawing/2014/main" id="{3ED7CA2A-244B-758E-CB93-3807F623ABFE}"/>
              </a:ext>
            </a:extLst>
          </p:cNvPr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CFC06C-F76B-F5A3-9668-D33109569050}"/>
              </a:ext>
            </a:extLst>
          </p:cNvPr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8" name="文本占位符 43">
            <a:extLst>
              <a:ext uri="{FF2B5EF4-FFF2-40B4-BE49-F238E27FC236}">
                <a16:creationId xmlns:a16="http://schemas.microsoft.com/office/drawing/2014/main" id="{BC09D402-8272-B096-5125-A0E7AFC6B11D}"/>
              </a:ext>
            </a:extLst>
          </p:cNvPr>
          <p:cNvSpPr txBox="1"/>
          <p:nvPr/>
        </p:nvSpPr>
        <p:spPr>
          <a:xfrm>
            <a:off x="521335" y="349250"/>
            <a:ext cx="3838394" cy="4801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已修改部分</a:t>
            </a:r>
            <a:endParaRPr sz="2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C560882-184E-9F30-E3D2-4E0F53C387ED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86412977"/>
              </p:ext>
            </p:extLst>
          </p:nvPr>
        </p:nvGraphicFramePr>
        <p:xfrm>
          <a:off x="653143" y="1376817"/>
          <a:ext cx="10551669" cy="4485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5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87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16908">
                  <a:extLst>
                    <a:ext uri="{9D8B030D-6E8A-4147-A177-3AD203B41FA5}">
                      <a16:colId xmlns:a16="http://schemas.microsoft.com/office/drawing/2014/main" val="2621890737"/>
                    </a:ext>
                  </a:extLst>
                </a:gridCol>
              </a:tblGrid>
              <a:tr h="10110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修正的文件</a:t>
                      </a:r>
                      <a:endParaRPr lang="zh-CN" altLang="en-US" sz="1800" b="1" kern="1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伦理审查的要求修正的内容</a:t>
                      </a:r>
                      <a:endParaRPr lang="zh-CN" altLang="en-US" sz="1800" b="1" kern="1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修正的情况</a:t>
                      </a:r>
                      <a:endParaRPr lang="zh-CN" altLang="en-US" sz="1800" b="1" kern="1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6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研究方案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86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知情同意书</a:t>
                      </a:r>
                      <a:endParaRPr lang="zh-CN" altLang="en-US" sz="180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86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en-US" sz="180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97227444"/>
                  </a:ext>
                </a:extLst>
              </a:tr>
              <a:tr h="8686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en-US" sz="180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900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F72A80-89E9-CBA5-F5BD-13770A929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101">
            <a:extLst>
              <a:ext uri="{FF2B5EF4-FFF2-40B4-BE49-F238E27FC236}">
                <a16:creationId xmlns:a16="http://schemas.microsoft.com/office/drawing/2014/main" id="{0BCF4540-290B-BE1E-B007-4CE840552B14}"/>
              </a:ext>
            </a:extLst>
          </p:cNvPr>
          <p:cNvSpPr/>
          <p:nvPr/>
        </p:nvSpPr>
        <p:spPr>
          <a:xfrm rot="2676034">
            <a:off x="-1681418" y="5021332"/>
            <a:ext cx="3362838" cy="3410056"/>
          </a:xfrm>
          <a:custGeom>
            <a:avLst/>
            <a:gdLst>
              <a:gd name="connsiteX0" fmla="*/ 0 w 3362838"/>
              <a:gd name="connsiteY0" fmla="*/ 0 h 3410056"/>
              <a:gd name="connsiteX1" fmla="*/ 3362838 w 3362838"/>
              <a:gd name="connsiteY1" fmla="*/ 3410056 h 3410056"/>
              <a:gd name="connsiteX2" fmla="*/ 3362837 w 3362838"/>
              <a:gd name="connsiteY2" fmla="*/ 3410056 h 3410056"/>
              <a:gd name="connsiteX3" fmla="*/ 0 w 3362838"/>
              <a:gd name="connsiteY3" fmla="*/ 1 h 34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838" h="3410056">
                <a:moveTo>
                  <a:pt x="0" y="0"/>
                </a:moveTo>
                <a:lnTo>
                  <a:pt x="3362838" y="3410056"/>
                </a:lnTo>
                <a:lnTo>
                  <a:pt x="3362837" y="341005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2A9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4452C6-BE86-ED35-E842-CE6EC62B5626}"/>
              </a:ext>
            </a:extLst>
          </p:cNvPr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  <p:sp>
        <p:nvSpPr>
          <p:cNvPr id="8" name="文本占位符 43">
            <a:extLst>
              <a:ext uri="{FF2B5EF4-FFF2-40B4-BE49-F238E27FC236}">
                <a16:creationId xmlns:a16="http://schemas.microsoft.com/office/drawing/2014/main" id="{034114B7-8FC7-4D8D-65F1-D9C0481FA493}"/>
              </a:ext>
            </a:extLst>
          </p:cNvPr>
          <p:cNvSpPr txBox="1"/>
          <p:nvPr/>
        </p:nvSpPr>
        <p:spPr>
          <a:xfrm>
            <a:off x="521335" y="349250"/>
            <a:ext cx="3838394" cy="4801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有不同意见部分</a:t>
            </a:r>
            <a:endParaRPr sz="2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B744AA0-2306-B719-41BF-4EBBC86A61DB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33581695"/>
              </p:ext>
            </p:extLst>
          </p:nvPr>
        </p:nvGraphicFramePr>
        <p:xfrm>
          <a:off x="972924" y="1330731"/>
          <a:ext cx="9882929" cy="4196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2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0346">
                  <a:extLst>
                    <a:ext uri="{9D8B030D-6E8A-4147-A177-3AD203B41FA5}">
                      <a16:colId xmlns:a16="http://schemas.microsoft.com/office/drawing/2014/main" val="2621890737"/>
                    </a:ext>
                  </a:extLst>
                </a:gridCol>
              </a:tblGrid>
              <a:tr h="9459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伦理审查的</a:t>
                      </a:r>
                      <a:r>
                        <a:rPr lang="zh-CN" altLang="en-US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意见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不同的意见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2657"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2657"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2657"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97227444"/>
                  </a:ext>
                </a:extLst>
              </a:tr>
              <a:tr h="812657"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423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 (1)"/>
          <p:cNvPicPr/>
          <p:nvPr/>
        </p:nvPicPr>
        <p:blipFill>
          <a:blip r:embed="rId2"/>
          <a:stretch>
            <a:fillRect/>
          </a:stretch>
        </p:blipFill>
        <p:spPr>
          <a:xfrm>
            <a:off x="5380355" y="2344420"/>
            <a:ext cx="1430655" cy="1358900"/>
          </a:xfrm>
          <a:prstGeom prst="rect">
            <a:avLst/>
          </a:prstGeom>
        </p:spPr>
      </p:pic>
      <p:sp>
        <p:nvSpPr>
          <p:cNvPr id="3" name="TextBox 7"/>
          <p:cNvSpPr txBox="1"/>
          <p:nvPr/>
        </p:nvSpPr>
        <p:spPr>
          <a:xfrm>
            <a:off x="3966845" y="4175760"/>
            <a:ext cx="42589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Extrabold" panose="020B0906030804020204" pitchFamily="34" charset="0"/>
              </a:rPr>
              <a:t>谢</a:t>
            </a:r>
            <a:r>
              <a:rPr lang="en-US" altLang="zh-CN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Extrabold" panose="020B0906030804020204" pitchFamily="34" charset="0"/>
              </a:rPr>
              <a:t> </a:t>
            </a:r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Extrabold" panose="020B0906030804020204" pitchFamily="34" charset="0"/>
              </a:rPr>
              <a:t>谢</a:t>
            </a:r>
            <a:r>
              <a:rPr lang="en-US" altLang="zh-CN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Extrabold" panose="020B0906030804020204" pitchFamily="34" charset="0"/>
              </a:rPr>
              <a:t> !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0" y="6520815"/>
            <a:ext cx="12191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建设学科特色鲜明、国内知名的学院型大学附属医院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VkZTg5YTM2M2E5ODkwOTlmYmY1ZTYyMjU3YWE2OW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e7345c-a691-441e-831e-19883389b437}"/>
  <p:tag name="TABLE_ENDDRAG_ORIGIN_RECT" val="671*173"/>
  <p:tag name="TABLE_ENDDRAG_RECT" val="144*210*671*17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e7345c-a691-441e-831e-19883389b437}"/>
  <p:tag name="TABLE_ENDDRAG_ORIGIN_RECT" val="671*173"/>
  <p:tag name="TABLE_ENDDRAG_RECT" val="144*210*671*17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e7345c-a691-441e-831e-19883389b437}"/>
  <p:tag name="TABLE_ENDDRAG_ORIGIN_RECT" val="671*173"/>
  <p:tag name="TABLE_ENDDRAG_RECT" val="144*210*671*173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244</Words>
  <Application>Microsoft Office PowerPoint</Application>
  <PresentationFormat>宽屏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Calibri</vt:lpstr>
      <vt:lpstr>微软雅黑</vt:lpstr>
      <vt:lpstr>Arial</vt:lpstr>
      <vt:lpstr>宋体</vt:lpstr>
      <vt:lpstr>华文行楷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桔 桔</cp:lastModifiedBy>
  <cp:revision>234</cp:revision>
  <dcterms:created xsi:type="dcterms:W3CDTF">2019-06-19T02:08:00Z</dcterms:created>
  <dcterms:modified xsi:type="dcterms:W3CDTF">2024-03-07T14:42:59Z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0A7B14237207427DBE31B768F833D35E_12</vt:lpwstr>
  </property>
</Properties>
</file>