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17" r:id="rId3"/>
    <p:sldId id="432" r:id="rId4"/>
    <p:sldId id="433" r:id="rId5"/>
    <p:sldId id="434" r:id="rId6"/>
  </p:sldIdLst>
  <p:sldSz cx="12192000" cy="6858000"/>
  <p:notesSz cx="6858000" cy="9144000"/>
  <p:embeddedFontLst>
    <p:embeddedFont>
      <p:font typeface="汉仪大宋简" panose="02010600000101010101" charset="-122"/>
      <p:regular r:id="rId13"/>
    </p:embeddedFont>
    <p:embeddedFont>
      <p:font typeface="微软雅黑" panose="020B0503020204020204" pitchFamily="34" charset="-122"/>
      <p:regular r:id="rId14"/>
    </p:embeddedFont>
    <p:embeddedFont>
      <p:font typeface="华文行楷" panose="02010800040101010101" charset="-122"/>
      <p:regular r:id="rId15"/>
    </p:embeddedFont>
    <p:embeddedFont>
      <p:font typeface="字魂御守锦书" panose="00000500000000000000" charset="-122"/>
      <p:regular r:id="rId16"/>
    </p:embeddedFont>
  </p:embeddedFontLst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智慧 马" initials="智慧" lastIdx="1" clrIdx="0"/>
  <p:cmAuthor id="2" name="作者" initials="A" lastIdx="0" clrIdx="1"/>
  <p:cmAuthor id="3" name="xw" initials="x" lastIdx="2" clrIdx="2"/>
  <p:cmAuthor id="4" name="Ren, Katniss PH/CN" initials="R" lastIdx="24" clrIdx="3"/>
  <p:cmAuthor id="5" name="sun ice" initials="si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FFFF"/>
    <a:srgbClr val="8C0A41"/>
    <a:srgbClr val="C40E5B"/>
    <a:srgbClr val="B89563"/>
    <a:srgbClr val="9BD6E5"/>
    <a:srgbClr val="1274A5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27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70.xml"/><Relationship Id="rId16" Type="http://schemas.openxmlformats.org/officeDocument/2006/relationships/font" Target="fonts/font4.fntdata"/><Relationship Id="rId15" Type="http://schemas.openxmlformats.org/officeDocument/2006/relationships/font" Target="fonts/font3.fntdata"/><Relationship Id="rId14" Type="http://schemas.openxmlformats.org/officeDocument/2006/relationships/font" Target="fonts/font2.fntdata"/><Relationship Id="rId13" Type="http://schemas.openxmlformats.org/officeDocument/2006/relationships/font" Target="fonts/font1.fntdata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汉仪大宋简" panose="02010600000101010101" charset="-122"/>
              <a:ea typeface="汉仪大宋简" panose="02010600000101010101" charset="-122"/>
              <a:cs typeface="汉仪大宋简" panose="0201060000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汉仪大宋简" panose="02010600000101010101" charset="-122"/>
              </a:rPr>
            </a:fld>
            <a:endParaRPr lang="zh-CN" altLang="en-US">
              <a:cs typeface="汉仪大宋简" panose="0201060000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汉仪大宋简" panose="02010600000101010101" charset="-122"/>
              <a:ea typeface="汉仪大宋简" panose="02010600000101010101" charset="-122"/>
              <a:cs typeface="汉仪大宋简" panose="0201060000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汉仪大宋简" panose="02010600000101010101" charset="-122"/>
              </a:rPr>
            </a:fld>
            <a:endParaRPr lang="zh-CN" altLang="en-US">
              <a:cs typeface="汉仪大宋简" panose="0201060000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汉仪大宋简" panose="02010600000101010101" charset="-122"/>
        <a:ea typeface="汉仪大宋简" panose="02010600000101010101" charset="-122"/>
        <a:cs typeface="汉仪大宋简" panose="0201060000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汉仪大宋简" panose="02010600000101010101" charset="-122"/>
        <a:ea typeface="汉仪大宋简" panose="02010600000101010101" charset="-122"/>
        <a:cs typeface="汉仪大宋简" panose="0201060000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汉仪大宋简" panose="02010600000101010101" charset="-122"/>
        <a:ea typeface="汉仪大宋简" panose="02010600000101010101" charset="-122"/>
        <a:cs typeface="汉仪大宋简" panose="0201060000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汉仪大宋简" panose="02010600000101010101" charset="-122"/>
        <a:ea typeface="汉仪大宋简" panose="02010600000101010101" charset="-122"/>
        <a:cs typeface="汉仪大宋简" panose="0201060000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汉仪大宋简" panose="02010600000101010101" charset="-122"/>
        <a:ea typeface="汉仪大宋简" panose="02010600000101010101" charset="-122"/>
        <a:cs typeface="汉仪大宋简" panose="0201060000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汉仪大宋简" panose="02010600000101010101" charset="-122"/>
                <a:ea typeface="汉仪大宋简" panose="02010600000101010101" charset="-122"/>
                <a:cs typeface="汉仪大宋简" panose="0201060000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汉仪大宋简" panose="02010600000101010101" charset="-122"/>
          <a:ea typeface="汉仪大宋简" panose="02010600000101010101" charset="-122"/>
          <a:cs typeface="汉仪大宋简" panose="02010600000101010101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汉仪大宋简" panose="02010600000101010101" charset="-122"/>
          <a:ea typeface="汉仪大宋简" panose="02010600000101010101" charset="-122"/>
          <a:cs typeface="汉仪大宋简" panose="02010600000101010101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汉仪大宋简" panose="02010600000101010101" charset="-122"/>
          <a:ea typeface="汉仪大宋简" panose="02010600000101010101" charset="-122"/>
          <a:cs typeface="汉仪大宋简" panose="02010600000101010101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汉仪大宋简" panose="02010600000101010101" charset="-122"/>
          <a:ea typeface="汉仪大宋简" panose="02010600000101010101" charset="-122"/>
          <a:cs typeface="汉仪大宋简" panose="02010600000101010101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汉仪大宋简" panose="02010600000101010101" charset="-122"/>
          <a:ea typeface="汉仪大宋简" panose="02010600000101010101" charset="-122"/>
          <a:cs typeface="汉仪大宋简" panose="02010600000101010101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汉仪大宋简" panose="02010600000101010101" charset="-122"/>
          <a:ea typeface="汉仪大宋简" panose="02010600000101010101" charset="-122"/>
          <a:cs typeface="汉仪大宋简" panose="0201060000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4.xml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66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68.xml"/><Relationship Id="rId7" Type="http://schemas.openxmlformats.org/officeDocument/2006/relationships/image" Target="../media/image15.jpeg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tags" Target="../tags/tag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" name="组合 16"/>
          <p:cNvGrpSpPr/>
          <p:nvPr/>
        </p:nvGrpSpPr>
        <p:grpSpPr>
          <a:xfrm>
            <a:off x="198755" y="203200"/>
            <a:ext cx="2597150" cy="810260"/>
            <a:chOff x="388" y="-49"/>
            <a:chExt cx="4090" cy="1276"/>
          </a:xfrm>
        </p:grpSpPr>
        <p:grpSp>
          <p:nvGrpSpPr>
            <p:cNvPr id="5" name="组合 4"/>
            <p:cNvGrpSpPr/>
            <p:nvPr/>
          </p:nvGrpSpPr>
          <p:grpSpPr>
            <a:xfrm>
              <a:off x="388" y="-49"/>
              <a:ext cx="821" cy="1276"/>
              <a:chOff x="85" y="66"/>
              <a:chExt cx="368" cy="422"/>
            </a:xfrm>
          </p:grpSpPr>
          <p:sp>
            <p:nvSpPr>
              <p:cNvPr id="19" name="等腰三角形 18"/>
              <p:cNvSpPr/>
              <p:nvPr/>
            </p:nvSpPr>
            <p:spPr>
              <a:xfrm rot="16200000" flipV="1">
                <a:off x="58" y="93"/>
                <a:ext cx="423" cy="369"/>
              </a:xfrm>
              <a:prstGeom prst="triangle">
                <a:avLst/>
              </a:prstGeom>
              <a:gradFill>
                <a:gsLst>
                  <a:gs pos="0">
                    <a:srgbClr val="8C0A41"/>
                  </a:gs>
                  <a:gs pos="50000">
                    <a:srgbClr val="8C0A41">
                      <a:alpha val="21000"/>
                    </a:srgbClr>
                  </a:gs>
                  <a:gs pos="100000">
                    <a:srgbClr val="8C0A41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cs typeface="汉仪大宋简" panose="02010600000101010101" charset="-122"/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16200000" flipV="1">
                <a:off x="137" y="162"/>
                <a:ext cx="264" cy="231"/>
              </a:xfrm>
              <a:prstGeom prst="triangle">
                <a:avLst/>
              </a:prstGeom>
              <a:gradFill>
                <a:gsLst>
                  <a:gs pos="0">
                    <a:srgbClr val="8C0A41"/>
                  </a:gs>
                  <a:gs pos="50000">
                    <a:srgbClr val="8C0A41">
                      <a:alpha val="29000"/>
                    </a:srgbClr>
                  </a:gs>
                  <a:gs pos="100000">
                    <a:srgbClr val="8C0A41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cs typeface="汉仪大宋简" panose="02010600000101010101" charset="-122"/>
                </a:endParaRPr>
              </a:p>
            </p:txBody>
          </p:sp>
          <p:sp>
            <p:nvSpPr>
              <p:cNvPr id="21" name="等腰三角形 20"/>
              <p:cNvSpPr/>
              <p:nvPr/>
            </p:nvSpPr>
            <p:spPr>
              <a:xfrm rot="16200000" flipV="1">
                <a:off x="211" y="226"/>
                <a:ext cx="118" cy="104"/>
              </a:xfrm>
              <a:prstGeom prst="triangle">
                <a:avLst/>
              </a:prstGeom>
              <a:solidFill>
                <a:srgbClr val="8C0A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cs typeface="汉仪大宋简" panose="02010600000101010101" charset="-122"/>
                </a:endParaRPr>
              </a:p>
            </p:txBody>
          </p:sp>
        </p:grpSp>
        <p:sp>
          <p:nvSpPr>
            <p:cNvPr id="28" name="文本框 2"/>
            <p:cNvSpPr txBox="1"/>
            <p:nvPr>
              <p:custDataLst>
                <p:tags r:id="rId1"/>
              </p:custDataLst>
            </p:nvPr>
          </p:nvSpPr>
          <p:spPr>
            <a:xfrm>
              <a:off x="1488" y="114"/>
              <a:ext cx="2991" cy="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R="0" lvl="0" indent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400" b="1" i="0" u="none" strike="noStrike" cap="none" spc="0" normalizeH="0" baseline="0">
                  <a:ln>
                    <a:noFill/>
                  </a:ln>
                  <a:gradFill>
                    <a:gsLst>
                      <a:gs pos="0">
                        <a:srgbClr val="CDA23D"/>
                      </a:gs>
                      <a:gs pos="55000">
                        <a:srgbClr val="E1B64A"/>
                      </a:gs>
                      <a:gs pos="100000">
                        <a:srgbClr val="F7E880">
                          <a:lumMod val="99000"/>
                        </a:srgbClr>
                      </a:gs>
                    </a:gsLst>
                    <a:lin ang="2700000" scaled="1"/>
                  </a:gra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sz="2800" dirty="0" smtClean="0">
                  <a:solidFill>
                    <a:srgbClr val="8C0A41"/>
                  </a:solidFill>
                  <a:latin typeface="华文行楷" panose="02010800040101010101" charset="-122"/>
                  <a:ea typeface="华文行楷" panose="02010800040101010101" charset="-122"/>
                  <a:cs typeface="汉仪大宋简" panose="02010600000101010101" charset="-122"/>
                </a:rPr>
                <a:t>历史沿革</a:t>
              </a:r>
              <a:endParaRPr lang="zh-CN" altLang="en-US" sz="2800" dirty="0" smtClean="0">
                <a:solidFill>
                  <a:srgbClr val="8C0A41"/>
                </a:solidFill>
                <a:latin typeface="华文行楷" panose="02010800040101010101" charset="-122"/>
                <a:ea typeface="华文行楷" panose="02010800040101010101" charset="-122"/>
                <a:cs typeface="汉仪大宋简" panose="02010600000101010101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95910" y="4017010"/>
            <a:ext cx="11538585" cy="2088515"/>
            <a:chOff x="466" y="5108"/>
            <a:chExt cx="18171" cy="3289"/>
          </a:xfrm>
        </p:grpSpPr>
        <p:grpSp>
          <p:nvGrpSpPr>
            <p:cNvPr id="13" name="组合 12"/>
            <p:cNvGrpSpPr/>
            <p:nvPr/>
          </p:nvGrpSpPr>
          <p:grpSpPr>
            <a:xfrm>
              <a:off x="7533" y="5108"/>
              <a:ext cx="11104" cy="3289"/>
              <a:chOff x="6125" y="5147"/>
              <a:chExt cx="12812" cy="3723"/>
            </a:xfrm>
          </p:grpSpPr>
          <p:pic>
            <p:nvPicPr>
              <p:cNvPr id="3" name="图片 2" descr="幻灯片3"/>
              <p:cNvPicPr>
                <a:picLocks noGrp="1" noChangeAspect="1"/>
              </p:cNvPicPr>
              <p:nvPr isPhoto="1"/>
            </p:nvPicPr>
            <p:blipFill>
              <a:blip r:embed="rId2"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2" t="40793" r="83885" b="26253"/>
              <a:stretch>
                <a:fillRect/>
              </a:stretch>
            </p:blipFill>
            <p:spPr>
              <a:xfrm>
                <a:off x="6125" y="5154"/>
                <a:ext cx="3177" cy="3716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9" name="组合 8"/>
              <p:cNvGrpSpPr/>
              <p:nvPr/>
            </p:nvGrpSpPr>
            <p:grpSpPr>
              <a:xfrm rot="0">
                <a:off x="8999" y="5147"/>
                <a:ext cx="9938" cy="3245"/>
                <a:chOff x="3467" y="3649"/>
                <a:chExt cx="11246" cy="4134"/>
              </a:xfrm>
            </p:grpSpPr>
            <p:pic>
              <p:nvPicPr>
                <p:cNvPr id="4" name="图片 3" descr="幻灯片3"/>
                <p:cNvPicPr>
                  <a:picLocks noGrp="1" noChangeAspect="1"/>
                </p:cNvPicPr>
                <p:nvPr isPhoto="1"/>
              </p:nvPicPr>
              <p:blipFill>
                <a:blip r:embed="rId2"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679" t="44802" r="28713" b="38814"/>
                <a:stretch>
                  <a:fillRect/>
                </a:stretch>
              </p:blipFill>
              <p:spPr>
                <a:xfrm>
                  <a:off x="3467" y="3649"/>
                  <a:ext cx="11246" cy="197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" name="图片 9" descr="幻灯片3"/>
                <p:cNvPicPr>
                  <a:picLocks noGrp="1" noChangeAspect="1"/>
                </p:cNvPicPr>
                <p:nvPr isPhoto="1"/>
              </p:nvPicPr>
              <p:blipFill>
                <a:blip r:embed="rId2"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293" t="61640" r="4961" b="22511"/>
                <a:stretch>
                  <a:fillRect/>
                </a:stretch>
              </p:blipFill>
              <p:spPr>
                <a:xfrm>
                  <a:off x="3470" y="5621"/>
                  <a:ext cx="11155" cy="216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12" name="文本框 11"/>
            <p:cNvSpPr txBox="1"/>
            <p:nvPr/>
          </p:nvSpPr>
          <p:spPr>
            <a:xfrm>
              <a:off x="466" y="5159"/>
              <a:ext cx="7262" cy="3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just">
                <a:lnSpc>
                  <a:spcPct val="170000"/>
                </a:lnSpc>
              </a:pPr>
              <a:r>
                <a:rPr lang="zh-CN" altLang="en-US" sz="15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大连医科大学</a:t>
              </a:r>
              <a:r>
                <a:rPr lang="zh-CN" altLang="en-US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创建于</a:t>
              </a:r>
              <a:r>
                <a:rPr lang="en-US" altLang="zh-CN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1947</a:t>
              </a:r>
              <a:r>
                <a:rPr lang="zh-CN" altLang="en-US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年，是我党在解放区建立的第一所正规医科高校，汇聚了众多来自国内外医学院校的知名专家学者，先后产生了</a:t>
              </a:r>
              <a:r>
                <a:rPr lang="en-US" altLang="zh-CN" sz="15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5</a:t>
              </a:r>
              <a:r>
                <a:rPr lang="zh-CN" altLang="en-US" sz="15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名学部委员</a:t>
              </a:r>
              <a:r>
                <a:rPr lang="zh-CN" altLang="en-US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和</a:t>
              </a:r>
              <a:r>
                <a:rPr lang="en-US" altLang="zh-CN" sz="15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5</a:t>
              </a:r>
              <a:r>
                <a:rPr lang="zh-CN" altLang="en-US" sz="15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名院士，</a:t>
              </a:r>
              <a:r>
                <a:rPr lang="zh-CN" altLang="en-US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在首任院长</a:t>
              </a:r>
              <a:r>
                <a:rPr lang="zh-CN" altLang="en-US" sz="15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沈其震</a:t>
              </a:r>
              <a:r>
                <a:rPr lang="zh-CN" altLang="en-US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教授</a:t>
              </a:r>
              <a:r>
                <a:rPr lang="zh-CN" altLang="en-US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（中国医学科学院首任院长）领导下，以师资雄厚，学风严谨享誉全国。</a:t>
              </a:r>
              <a:endParaRPr lang="zh-CN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98755" y="2098040"/>
            <a:ext cx="11387455" cy="1630680"/>
            <a:chOff x="314" y="2088"/>
            <a:chExt cx="17933" cy="2568"/>
          </a:xfrm>
        </p:grpSpPr>
        <p:pic>
          <p:nvPicPr>
            <p:cNvPr id="2" name="图片 1" descr="幻灯片3"/>
            <p:cNvPicPr>
              <a:picLocks noGrp="1" noChangeAspect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9" t="20481" r="36394" b="61265"/>
            <a:stretch>
              <a:fillRect/>
            </a:stretch>
          </p:blipFill>
          <p:spPr>
            <a:xfrm>
              <a:off x="314" y="2088"/>
              <a:ext cx="13233" cy="25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图片 14" descr="B7584C48B4E4FB644A07B77115B_AB1B4BD7_537BF"/>
            <p:cNvPicPr>
              <a:picLocks noChangeAspect="1"/>
            </p:cNvPicPr>
            <p:nvPr/>
          </p:nvPicPr>
          <p:blipFill>
            <a:blip r:embed="rId3"/>
            <a:srcRect t="15083" b="10558"/>
            <a:stretch>
              <a:fillRect/>
            </a:stretch>
          </p:blipFill>
          <p:spPr>
            <a:xfrm>
              <a:off x="13869" y="2324"/>
              <a:ext cx="4379" cy="2096"/>
            </a:xfrm>
            <a:prstGeom prst="rect">
              <a:avLst/>
            </a:prstGeom>
            <a:ln w="82550">
              <a:solidFill>
                <a:schemeClr val="bg1">
                  <a:lumMod val="75000"/>
                  <a:alpha val="33000"/>
                </a:schemeClr>
              </a:solidFill>
            </a:ln>
          </p:spPr>
        </p:pic>
      </p:grpSp>
      <p:grpSp>
        <p:nvGrpSpPr>
          <p:cNvPr id="27" name="组合 26"/>
          <p:cNvGrpSpPr/>
          <p:nvPr/>
        </p:nvGrpSpPr>
        <p:grpSpPr>
          <a:xfrm>
            <a:off x="198755" y="1202690"/>
            <a:ext cx="3659505" cy="692150"/>
            <a:chOff x="313" y="1852"/>
            <a:chExt cx="5763" cy="1090"/>
          </a:xfrm>
        </p:grpSpPr>
        <p:sp>
          <p:nvSpPr>
            <p:cNvPr id="25" name="圆角矩形 24"/>
            <p:cNvSpPr/>
            <p:nvPr/>
          </p:nvSpPr>
          <p:spPr>
            <a:xfrm>
              <a:off x="610" y="2808"/>
              <a:ext cx="5466" cy="135"/>
            </a:xfrm>
            <a:prstGeom prst="roundRect">
              <a:avLst>
                <a:gd name="adj" fmla="val 4332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24" name="图片 23" descr="75b4a2017569e0521216338a523759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" y="1852"/>
              <a:ext cx="5336" cy="956"/>
            </a:xfrm>
            <a:prstGeom prst="rect">
              <a:avLst/>
            </a:prstGeom>
          </p:spPr>
        </p:pic>
      </p:grpSp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" name="圆角矩形 24"/>
          <p:cNvSpPr/>
          <p:nvPr/>
        </p:nvSpPr>
        <p:spPr>
          <a:xfrm>
            <a:off x="4759325" y="1655445"/>
            <a:ext cx="2661285" cy="7620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198755" y="203200"/>
            <a:ext cx="2597150" cy="810260"/>
            <a:chOff x="388" y="-49"/>
            <a:chExt cx="4090" cy="1276"/>
          </a:xfrm>
        </p:grpSpPr>
        <p:grpSp>
          <p:nvGrpSpPr>
            <p:cNvPr id="5" name="组合 4"/>
            <p:cNvGrpSpPr/>
            <p:nvPr/>
          </p:nvGrpSpPr>
          <p:grpSpPr>
            <a:xfrm>
              <a:off x="388" y="-49"/>
              <a:ext cx="821" cy="1276"/>
              <a:chOff x="85" y="66"/>
              <a:chExt cx="368" cy="422"/>
            </a:xfrm>
          </p:grpSpPr>
          <p:sp>
            <p:nvSpPr>
              <p:cNvPr id="19" name="等腰三角形 18"/>
              <p:cNvSpPr/>
              <p:nvPr/>
            </p:nvSpPr>
            <p:spPr>
              <a:xfrm rot="16200000" flipV="1">
                <a:off x="58" y="93"/>
                <a:ext cx="423" cy="369"/>
              </a:xfrm>
              <a:prstGeom prst="triangle">
                <a:avLst/>
              </a:prstGeom>
              <a:gradFill>
                <a:gsLst>
                  <a:gs pos="0">
                    <a:srgbClr val="8C0A41"/>
                  </a:gs>
                  <a:gs pos="50000">
                    <a:srgbClr val="8C0A41">
                      <a:alpha val="21000"/>
                    </a:srgbClr>
                  </a:gs>
                  <a:gs pos="100000">
                    <a:srgbClr val="8C0A41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cs typeface="汉仪大宋简" panose="02010600000101010101" charset="-122"/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16200000" flipV="1">
                <a:off x="137" y="162"/>
                <a:ext cx="264" cy="231"/>
              </a:xfrm>
              <a:prstGeom prst="triangle">
                <a:avLst/>
              </a:prstGeom>
              <a:gradFill>
                <a:gsLst>
                  <a:gs pos="0">
                    <a:srgbClr val="8C0A41"/>
                  </a:gs>
                  <a:gs pos="50000">
                    <a:srgbClr val="8C0A41">
                      <a:alpha val="29000"/>
                    </a:srgbClr>
                  </a:gs>
                  <a:gs pos="100000">
                    <a:srgbClr val="8C0A41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cs typeface="汉仪大宋简" panose="02010600000101010101" charset="-122"/>
                </a:endParaRPr>
              </a:p>
            </p:txBody>
          </p:sp>
          <p:sp>
            <p:nvSpPr>
              <p:cNvPr id="21" name="等腰三角形 20"/>
              <p:cNvSpPr/>
              <p:nvPr/>
            </p:nvSpPr>
            <p:spPr>
              <a:xfrm rot="16200000" flipV="1">
                <a:off x="211" y="226"/>
                <a:ext cx="118" cy="104"/>
              </a:xfrm>
              <a:prstGeom prst="triangle">
                <a:avLst/>
              </a:prstGeom>
              <a:solidFill>
                <a:srgbClr val="8C0A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cs typeface="汉仪大宋简" panose="02010600000101010101" charset="-122"/>
                </a:endParaRPr>
              </a:p>
            </p:txBody>
          </p:sp>
        </p:grpSp>
        <p:sp>
          <p:nvSpPr>
            <p:cNvPr id="28" name="文本框 2"/>
            <p:cNvSpPr txBox="1"/>
            <p:nvPr>
              <p:custDataLst>
                <p:tags r:id="rId1"/>
              </p:custDataLst>
            </p:nvPr>
          </p:nvSpPr>
          <p:spPr>
            <a:xfrm>
              <a:off x="1488" y="114"/>
              <a:ext cx="2991" cy="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R="0" lvl="0" indent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400" b="1" i="0" u="none" strike="noStrike" cap="none" spc="0" normalizeH="0" baseline="0">
                  <a:ln>
                    <a:noFill/>
                  </a:ln>
                  <a:gradFill>
                    <a:gsLst>
                      <a:gs pos="0">
                        <a:srgbClr val="CDA23D"/>
                      </a:gs>
                      <a:gs pos="55000">
                        <a:srgbClr val="E1B64A"/>
                      </a:gs>
                      <a:gs pos="100000">
                        <a:srgbClr val="F7E880">
                          <a:lumMod val="99000"/>
                        </a:srgbClr>
                      </a:gs>
                    </a:gsLst>
                    <a:lin ang="2700000" scaled="1"/>
                  </a:gra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sz="2800" dirty="0" smtClean="0">
                  <a:solidFill>
                    <a:srgbClr val="8C0A41"/>
                  </a:solidFill>
                  <a:latin typeface="华文行楷" panose="02010800040101010101" charset="-122"/>
                  <a:ea typeface="华文行楷" panose="02010800040101010101" charset="-122"/>
                  <a:cs typeface="汉仪大宋简" panose="02010600000101010101" charset="-122"/>
                </a:rPr>
                <a:t>历史沿革</a:t>
              </a:r>
              <a:endParaRPr lang="zh-CN" altLang="en-US" sz="2800" dirty="0" smtClean="0">
                <a:solidFill>
                  <a:srgbClr val="8C0A41"/>
                </a:solidFill>
                <a:latin typeface="华文行楷" panose="02010800040101010101" charset="-122"/>
                <a:ea typeface="华文行楷" panose="02010800040101010101" charset="-122"/>
                <a:cs typeface="汉仪大宋简" panose="02010600000101010101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140325" y="1133475"/>
            <a:ext cx="1910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chemeClr val="tx1"/>
                </a:solidFill>
                <a:effectLst/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崇</a:t>
            </a:r>
            <a:r>
              <a:rPr lang="en-US" altLang="zh-CN" sz="2800">
                <a:solidFill>
                  <a:schemeClr val="tx1"/>
                </a:solidFill>
                <a:effectLst/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</a:t>
            </a:r>
            <a:r>
              <a:rPr lang="zh-CN" altLang="en-US" sz="2800">
                <a:solidFill>
                  <a:schemeClr val="tx1"/>
                </a:solidFill>
                <a:effectLst/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德</a:t>
            </a:r>
            <a:r>
              <a:rPr lang="en-US" altLang="zh-CN" sz="2800">
                <a:solidFill>
                  <a:schemeClr val="tx1"/>
                </a:solidFill>
                <a:effectLst/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</a:t>
            </a:r>
            <a:r>
              <a:rPr lang="zh-CN" altLang="en-US" sz="2800">
                <a:solidFill>
                  <a:schemeClr val="tx1"/>
                </a:solidFill>
                <a:effectLst/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尚</a:t>
            </a:r>
            <a:r>
              <a:rPr lang="en-US" altLang="zh-CN" sz="2800">
                <a:solidFill>
                  <a:schemeClr val="tx1"/>
                </a:solidFill>
                <a:effectLst/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</a:t>
            </a:r>
            <a:r>
              <a:rPr lang="zh-CN" altLang="en-US" sz="2800">
                <a:solidFill>
                  <a:schemeClr val="tx1"/>
                </a:solidFill>
                <a:effectLst/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医</a:t>
            </a:r>
            <a:endParaRPr lang="zh-CN" altLang="en-US" sz="2800">
              <a:solidFill>
                <a:schemeClr val="tx1"/>
              </a:solidFill>
              <a:effectLst/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rot="0">
            <a:off x="288290" y="2180590"/>
            <a:ext cx="7338695" cy="1560059"/>
            <a:chOff x="890" y="7371"/>
            <a:chExt cx="17517" cy="2969"/>
          </a:xfrm>
        </p:grpSpPr>
        <p:grpSp>
          <p:nvGrpSpPr>
            <p:cNvPr id="11" name="组合 10"/>
            <p:cNvGrpSpPr/>
            <p:nvPr/>
          </p:nvGrpSpPr>
          <p:grpSpPr>
            <a:xfrm>
              <a:off x="890" y="7371"/>
              <a:ext cx="17517" cy="2482"/>
              <a:chOff x="560" y="7793"/>
              <a:chExt cx="17976" cy="2762"/>
            </a:xfrm>
          </p:grpSpPr>
          <p:pic>
            <p:nvPicPr>
              <p:cNvPr id="6151" name="Picture 31" descr="58年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60" y="7793"/>
                <a:ext cx="4333" cy="276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6152" name="Picture 32" descr="1969年，内科欢送内科南迁遵义人员合影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10" y="7793"/>
                <a:ext cx="4127" cy="276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6153" name="Picture 35" descr="大医二院建院55周年宣传片_201410914244"/>
              <p:cNvPicPr>
                <a:picLocks noChangeAspect="1"/>
              </p:cNvPicPr>
              <p:nvPr/>
            </p:nvPicPr>
            <p:blipFill>
              <a:blip r:embed="rId4"/>
              <a:srcRect l="10194" t="494" r="10556" b="-468"/>
              <a:stretch>
                <a:fillRect/>
              </a:stretch>
            </p:blipFill>
            <p:spPr>
              <a:xfrm>
                <a:off x="9710" y="7793"/>
                <a:ext cx="4220" cy="276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6154" name="Picture 38" descr="肿瘤分院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210" y="7793"/>
                <a:ext cx="4327" cy="276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4" name="组合 13"/>
            <p:cNvGrpSpPr/>
            <p:nvPr/>
          </p:nvGrpSpPr>
          <p:grpSpPr>
            <a:xfrm>
              <a:off x="1061" y="9874"/>
              <a:ext cx="17002" cy="466"/>
              <a:chOff x="1080" y="8966"/>
              <a:chExt cx="17002" cy="466"/>
            </a:xfrm>
          </p:grpSpPr>
          <p:sp>
            <p:nvSpPr>
              <p:cNvPr id="6159" name="TextBox 64"/>
              <p:cNvSpPr txBox="1"/>
              <p:nvPr/>
            </p:nvSpPr>
            <p:spPr>
              <a:xfrm>
                <a:off x="1080" y="8966"/>
                <a:ext cx="3691" cy="46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algn="ctr"/>
                <a:r>
                  <a:rPr lang="en-US" altLang="zh-CN" sz="10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1958</a:t>
                </a:r>
                <a:r>
                  <a:rPr lang="zh-CN" altLang="en-US" sz="10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r>
                  <a:rPr lang="en-US" altLang="zh-CN" sz="10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</a:t>
                </a:r>
                <a:r>
                  <a:rPr lang="zh-CN" altLang="en-US" sz="10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建院</a:t>
                </a:r>
                <a:endParaRPr lang="zh-CN" altLang="en-US" sz="1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60" name="TextBox 65"/>
              <p:cNvSpPr txBox="1"/>
              <p:nvPr/>
            </p:nvSpPr>
            <p:spPr>
              <a:xfrm>
                <a:off x="5070" y="8966"/>
                <a:ext cx="4898" cy="46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algn="ctr"/>
                <a:r>
                  <a:rPr lang="en-US" altLang="zh-CN" sz="10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1969</a:t>
                </a:r>
                <a:r>
                  <a:rPr lang="zh-CN" altLang="en-US" sz="10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r>
                  <a:rPr lang="en-US" altLang="zh-CN" sz="10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</a:t>
                </a:r>
                <a:r>
                  <a:rPr lang="zh-CN" altLang="en-US" sz="10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随大连医学院南迁遵义</a:t>
                </a:r>
                <a:endParaRPr lang="zh-CN" altLang="en-US" sz="1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61" name="TextBox 66"/>
              <p:cNvSpPr txBox="1"/>
              <p:nvPr/>
            </p:nvSpPr>
            <p:spPr>
              <a:xfrm>
                <a:off x="9465" y="8966"/>
                <a:ext cx="4472" cy="46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algn="ctr"/>
                <a:r>
                  <a:rPr lang="en-US" altLang="zh-CN" sz="10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1987</a:t>
                </a:r>
                <a:r>
                  <a:rPr lang="zh-CN" altLang="en-US" sz="10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r>
                  <a:rPr lang="en-US" altLang="zh-CN" sz="10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</a:t>
                </a:r>
                <a:r>
                  <a:rPr lang="zh-CN" altLang="en-US" sz="10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回迁大连复建</a:t>
                </a:r>
                <a:endParaRPr lang="zh-CN" altLang="en-US" sz="1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62" name="TextBox 67"/>
              <p:cNvSpPr txBox="1"/>
              <p:nvPr/>
            </p:nvSpPr>
            <p:spPr>
              <a:xfrm>
                <a:off x="14376" y="8966"/>
                <a:ext cx="3706" cy="46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algn="ctr"/>
                <a:r>
                  <a:rPr lang="en-US" altLang="zh-CN" sz="10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1991</a:t>
                </a:r>
                <a:r>
                  <a:rPr lang="zh-CN" altLang="en-US" sz="10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r>
                  <a:rPr lang="en-US" altLang="zh-CN" sz="10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</a:t>
                </a:r>
                <a:r>
                  <a:rPr lang="zh-CN" altLang="en-US" sz="10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独立办院</a:t>
                </a:r>
                <a:endParaRPr lang="zh-CN" altLang="en-US" sz="1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7840345" y="1969135"/>
            <a:ext cx="4015105" cy="2545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90000"/>
              </a:lnSpc>
            </a:pPr>
            <a:r>
              <a:rPr 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医院始建于</a:t>
            </a: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1958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1969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整体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随大连医学院南迁遵义，</a:t>
            </a: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1987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年回迁大连复建。</a:t>
            </a:r>
            <a:r>
              <a:rPr 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历经</a:t>
            </a:r>
            <a:r>
              <a:rPr 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余</a:t>
            </a:r>
            <a:r>
              <a:rPr 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发展历程，</a:t>
            </a:r>
            <a:r>
              <a:rPr 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现已发展成为一所集医疗、科研、教学、健康管理为一体的</a:t>
            </a:r>
            <a:r>
              <a:rPr 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大型综合性三级甲等医院</a:t>
            </a:r>
            <a:r>
              <a:rPr 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，凭借雄厚的技术力量、现代化医疗设备及优质的服务，在高质量发展新征程上砥砺前行。</a:t>
            </a:r>
            <a:endParaRPr 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57703" name="图片 1" descr="C:/Users/Administrator/AppData/Local/Temp/picturecompress_20220310112052/output_1.pngoutput_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9825" y="4791075"/>
            <a:ext cx="1195705" cy="119570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2" name="组合 41"/>
          <p:cNvGrpSpPr/>
          <p:nvPr/>
        </p:nvGrpSpPr>
        <p:grpSpPr>
          <a:xfrm>
            <a:off x="438785" y="4120515"/>
            <a:ext cx="7100570" cy="2026920"/>
            <a:chOff x="981" y="7069"/>
            <a:chExt cx="11182" cy="3192"/>
          </a:xfrm>
        </p:grpSpPr>
        <p:sp>
          <p:nvSpPr>
            <p:cNvPr id="30" name="矩形 29"/>
            <p:cNvSpPr/>
            <p:nvPr/>
          </p:nvSpPr>
          <p:spPr>
            <a:xfrm>
              <a:off x="981" y="7069"/>
              <a:ext cx="1618" cy="50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dist"/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发展愿景</a:t>
              </a:r>
              <a:endPara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981" y="7973"/>
              <a:ext cx="1618" cy="50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dist"/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医院使命</a:t>
              </a:r>
              <a:endPara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981" y="8812"/>
              <a:ext cx="1618" cy="50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dist"/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功能定位</a:t>
              </a:r>
              <a:endPara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981" y="9651"/>
              <a:ext cx="1618" cy="50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dist"/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发展战略</a:t>
              </a:r>
              <a:endPara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759" y="7110"/>
              <a:ext cx="931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kern="0" spc="150">
                  <a:uLnTx/>
                  <a:uFillTx/>
                  <a:latin typeface="华文行楷" panose="02010800040101010101" charset="-122"/>
                  <a:ea typeface="华文行楷" panose="02010800040101010101" charset="-122"/>
                  <a:cs typeface="Times New Roman" panose="02020603050405020304" pitchFamily="18" charset="0"/>
                  <a:sym typeface="+mn-ea"/>
                </a:rPr>
                <a:t>学科特色鲜明、国内知名的学院型大学附属医院</a:t>
              </a:r>
              <a:endParaRPr lang="zh-CN" altLang="en-US"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632" y="7967"/>
              <a:ext cx="931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kern="0" spc="150">
                  <a:uLnTx/>
                  <a:uFillTx/>
                  <a:latin typeface="华文行楷" panose="02010800040101010101" charset="-122"/>
                  <a:ea typeface="华文行楷" panose="02010800040101010101" charset="-122"/>
                  <a:cs typeface="Times New Roman" panose="02020603050405020304" pitchFamily="18" charset="0"/>
                  <a:sym typeface="+mn-ea"/>
                </a:rPr>
                <a:t> 用专业和服务守护健康</a:t>
              </a:r>
              <a:endParaRPr lang="zh-CN" altLang="en-US" kern="0" spc="150">
                <a:uLnTx/>
                <a:uFillTx/>
                <a:latin typeface="华文行楷" panose="02010800040101010101" charset="-122"/>
                <a:ea typeface="华文行楷" panose="02010800040101010101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427" y="8824"/>
              <a:ext cx="931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kern="0" spc="150">
                  <a:uLnTx/>
                  <a:uFillTx/>
                  <a:latin typeface="华文行楷" panose="02010800040101010101" charset="-122"/>
                  <a:ea typeface="华文行楷" panose="02010800040101010101" charset="-122"/>
                  <a:cs typeface="Times New Roman" panose="02020603050405020304" pitchFamily="18" charset="0"/>
                  <a:sym typeface="+mn-ea"/>
                </a:rPr>
                <a:t>“疑难危重疾病诊疗”“医学人才培养”“科学研究”</a:t>
              </a:r>
              <a:endParaRPr lang="zh-CN" altLang="en-US" kern="0" spc="150">
                <a:uLnTx/>
                <a:uFillTx/>
                <a:latin typeface="华文行楷" panose="02010800040101010101" charset="-122"/>
                <a:ea typeface="华文行楷" panose="02010800040101010101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2848" y="9681"/>
              <a:ext cx="931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kern="0" spc="150">
                  <a:uLnTx/>
                  <a:uFillTx/>
                  <a:latin typeface="华文行楷" panose="02010800040101010101" charset="-122"/>
                  <a:ea typeface="华文行楷" panose="02010800040101010101" charset="-122"/>
                  <a:cs typeface="Times New Roman" panose="02020603050405020304" pitchFamily="18" charset="0"/>
                  <a:sym typeface="+mn-ea"/>
                </a:rPr>
                <a:t>西拓北进</a:t>
              </a:r>
              <a:endParaRPr lang="zh-CN" altLang="en-US" kern="0" spc="150">
                <a:uLnTx/>
                <a:uFillTx/>
                <a:latin typeface="华文行楷" panose="02010800040101010101" charset="-122"/>
                <a:ea typeface="华文行楷" panose="02010800040101010101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pic>
        <p:nvPicPr>
          <p:cNvPr id="43" name="图片 42" descr="C:/Users/Administrator/AppData/Local/Temp/picturecompress_20220310112052/output_2.pngoutput_2"/>
          <p:cNvPicPr/>
          <p:nvPr/>
        </p:nvPicPr>
        <p:blipFill>
          <a:blip r:embed="rId7"/>
          <a:stretch>
            <a:fillRect/>
          </a:stretch>
        </p:blipFill>
        <p:spPr>
          <a:xfrm>
            <a:off x="8587105" y="4824730"/>
            <a:ext cx="1195200" cy="119520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" name="组合 16"/>
          <p:cNvGrpSpPr/>
          <p:nvPr/>
        </p:nvGrpSpPr>
        <p:grpSpPr>
          <a:xfrm>
            <a:off x="198755" y="203200"/>
            <a:ext cx="2597785" cy="810260"/>
            <a:chOff x="388" y="-49"/>
            <a:chExt cx="4091" cy="1276"/>
          </a:xfrm>
        </p:grpSpPr>
        <p:grpSp>
          <p:nvGrpSpPr>
            <p:cNvPr id="5" name="组合 4"/>
            <p:cNvGrpSpPr/>
            <p:nvPr/>
          </p:nvGrpSpPr>
          <p:grpSpPr>
            <a:xfrm>
              <a:off x="388" y="-49"/>
              <a:ext cx="821" cy="1276"/>
              <a:chOff x="85" y="66"/>
              <a:chExt cx="368" cy="422"/>
            </a:xfrm>
          </p:grpSpPr>
          <p:sp>
            <p:nvSpPr>
              <p:cNvPr id="19" name="等腰三角形 18"/>
              <p:cNvSpPr/>
              <p:nvPr/>
            </p:nvSpPr>
            <p:spPr>
              <a:xfrm rot="16200000" flipV="1">
                <a:off x="58" y="93"/>
                <a:ext cx="423" cy="369"/>
              </a:xfrm>
              <a:prstGeom prst="triangle">
                <a:avLst/>
              </a:prstGeom>
              <a:gradFill>
                <a:gsLst>
                  <a:gs pos="0">
                    <a:srgbClr val="8C0A41"/>
                  </a:gs>
                  <a:gs pos="50000">
                    <a:srgbClr val="8C0A41">
                      <a:alpha val="21000"/>
                    </a:srgbClr>
                  </a:gs>
                  <a:gs pos="100000">
                    <a:srgbClr val="8C0A41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cs typeface="汉仪大宋简" panose="02010600000101010101" charset="-122"/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16200000" flipV="1">
                <a:off x="137" y="162"/>
                <a:ext cx="264" cy="231"/>
              </a:xfrm>
              <a:prstGeom prst="triangle">
                <a:avLst/>
              </a:prstGeom>
              <a:gradFill>
                <a:gsLst>
                  <a:gs pos="0">
                    <a:srgbClr val="8C0A41"/>
                  </a:gs>
                  <a:gs pos="50000">
                    <a:srgbClr val="8C0A41">
                      <a:alpha val="29000"/>
                    </a:srgbClr>
                  </a:gs>
                  <a:gs pos="100000">
                    <a:srgbClr val="8C0A41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cs typeface="汉仪大宋简" panose="02010600000101010101" charset="-122"/>
                </a:endParaRPr>
              </a:p>
            </p:txBody>
          </p:sp>
          <p:sp>
            <p:nvSpPr>
              <p:cNvPr id="21" name="等腰三角形 20"/>
              <p:cNvSpPr/>
              <p:nvPr/>
            </p:nvSpPr>
            <p:spPr>
              <a:xfrm rot="16200000" flipV="1">
                <a:off x="211" y="226"/>
                <a:ext cx="118" cy="104"/>
              </a:xfrm>
              <a:prstGeom prst="triangle">
                <a:avLst/>
              </a:prstGeom>
              <a:solidFill>
                <a:srgbClr val="8C0A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cs typeface="汉仪大宋简" panose="02010600000101010101" charset="-122"/>
                </a:endParaRPr>
              </a:p>
            </p:txBody>
          </p:sp>
        </p:grpSp>
        <p:sp>
          <p:nvSpPr>
            <p:cNvPr id="28" name="文本框 2"/>
            <p:cNvSpPr txBox="1"/>
            <p:nvPr>
              <p:custDataLst>
                <p:tags r:id="rId1"/>
              </p:custDataLst>
            </p:nvPr>
          </p:nvSpPr>
          <p:spPr>
            <a:xfrm>
              <a:off x="1488" y="114"/>
              <a:ext cx="2991" cy="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R="0" lvl="0" indent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400" b="1" i="0" u="none" strike="noStrike" cap="none" spc="0" normalizeH="0" baseline="0">
                  <a:ln>
                    <a:noFill/>
                  </a:ln>
                  <a:gradFill>
                    <a:gsLst>
                      <a:gs pos="0">
                        <a:srgbClr val="CDA23D"/>
                      </a:gs>
                      <a:gs pos="55000">
                        <a:srgbClr val="E1B64A"/>
                      </a:gs>
                      <a:gs pos="100000">
                        <a:srgbClr val="F7E880">
                          <a:lumMod val="99000"/>
                        </a:srgbClr>
                      </a:gs>
                    </a:gsLst>
                    <a:lin ang="2700000" scaled="1"/>
                  </a:gra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defRPr>
              </a:lvl1pPr>
            </a:lstStyle>
            <a:p>
              <a:pPr algn="l"/>
              <a:r>
                <a:rPr lang="zh-CN" altLang="en-US" sz="2800" dirty="0" smtClean="0">
                  <a:solidFill>
                    <a:srgbClr val="8C0A41"/>
                  </a:solidFill>
                  <a:latin typeface="华文行楷" panose="02010800040101010101" charset="-122"/>
                  <a:ea typeface="华文行楷" panose="02010800040101010101" charset="-122"/>
                  <a:cs typeface="汉仪大宋简" panose="02010600000101010101" charset="-122"/>
                </a:rPr>
                <a:t>院区概况</a:t>
              </a:r>
              <a:endParaRPr lang="zh-CN" altLang="en-US" sz="2800" dirty="0" smtClean="0">
                <a:solidFill>
                  <a:srgbClr val="8C0A41"/>
                </a:solidFill>
                <a:latin typeface="华文行楷" panose="02010800040101010101" charset="-122"/>
                <a:ea typeface="华文行楷" panose="02010800040101010101" charset="-122"/>
                <a:cs typeface="汉仪大宋简" panose="02010600000101010101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900670" y="1558925"/>
            <a:ext cx="4043680" cy="4997747"/>
            <a:chOff x="8752" y="965"/>
            <a:chExt cx="7017" cy="8860"/>
          </a:xfrm>
        </p:grpSpPr>
        <p:pic>
          <p:nvPicPr>
            <p:cNvPr id="19462" name="Picture 9" descr="C:/Users/Administrator/AppData/Local/Temp/picturecompress_20220308153313/output_4.jpgoutput_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52" y="965"/>
              <a:ext cx="7014" cy="3443"/>
            </a:xfrm>
            <a:prstGeom prst="roundRect">
              <a:avLst>
                <a:gd name="adj" fmla="val 6635"/>
              </a:avLst>
            </a:prstGeom>
            <a:noFill/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463" name="Picture 11" descr="C:/Users/Administrator/AppData/Local/Temp/picturecompress_20220308153313/output_5.jpgoutput_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2" y="4665"/>
              <a:ext cx="3500" cy="2041"/>
            </a:xfrm>
            <a:prstGeom prst="roundRect">
              <a:avLst>
                <a:gd name="adj" fmla="val 5802"/>
              </a:avLst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464" name="Picture 15" descr="C:/Users/Administrator/AppData/Local/Temp/picturecompress_20220308153313/output_6.jpgoutput_6"/>
            <p:cNvPicPr/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8752" y="7269"/>
              <a:ext cx="3305" cy="2001"/>
            </a:xfrm>
            <a:prstGeom prst="roundRect">
              <a:avLst>
                <a:gd name="adj" fmla="val 2443"/>
              </a:avLst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图片 28" descr="心血管病医院概念图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64" y="4665"/>
              <a:ext cx="3303" cy="1999"/>
            </a:xfrm>
            <a:prstGeom prst="roundRect">
              <a:avLst>
                <a:gd name="adj" fmla="val 4774"/>
              </a:avLst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5" name="文本框 34"/>
            <p:cNvSpPr txBox="1"/>
            <p:nvPr/>
          </p:nvSpPr>
          <p:spPr>
            <a:xfrm>
              <a:off x="12453" y="6758"/>
              <a:ext cx="3314" cy="4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altLang="en-US" sz="1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东软心血管病医院（委托管理）</a:t>
              </a:r>
              <a:endParaRPr lang="zh-CN" altLang="en-US" sz="1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pic>
          <p:nvPicPr>
            <p:cNvPr id="37" name="Picture 15" descr="C:/Users/Administrator/AppData/Local/Temp/picturecompress_20220308153313/output_8.jpgoutput_8"/>
            <p:cNvPicPr/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2464" y="7286"/>
              <a:ext cx="3305" cy="2001"/>
            </a:xfrm>
            <a:prstGeom prst="roundRect">
              <a:avLst>
                <a:gd name="adj" fmla="val 2443"/>
              </a:avLst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9" name="文本框 38"/>
            <p:cNvSpPr txBox="1"/>
            <p:nvPr/>
          </p:nvSpPr>
          <p:spPr>
            <a:xfrm>
              <a:off x="8859" y="6758"/>
              <a:ext cx="3314" cy="4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altLang="en-US" sz="1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钻石湾院区</a:t>
              </a:r>
              <a:endParaRPr lang="zh-CN" altLang="en-US" sz="1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2453" y="9381"/>
              <a:ext cx="3314" cy="4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altLang="en-US" sz="1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蓝湾院区</a:t>
              </a:r>
              <a:endParaRPr lang="zh-CN" altLang="en-US" sz="1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8859" y="9390"/>
              <a:ext cx="3314" cy="4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altLang="en-US" sz="1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口腔医学中心</a:t>
              </a:r>
              <a:endParaRPr lang="zh-CN" altLang="en-US" sz="1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95275" y="1558925"/>
            <a:ext cx="7357745" cy="4566285"/>
            <a:chOff x="793" y="2414"/>
            <a:chExt cx="11587" cy="7191"/>
          </a:xfrm>
        </p:grpSpPr>
        <p:grpSp>
          <p:nvGrpSpPr>
            <p:cNvPr id="72" name="组合 71"/>
            <p:cNvGrpSpPr/>
            <p:nvPr/>
          </p:nvGrpSpPr>
          <p:grpSpPr>
            <a:xfrm>
              <a:off x="795" y="2414"/>
              <a:ext cx="11459" cy="961"/>
              <a:chOff x="796" y="2709"/>
              <a:chExt cx="11459" cy="961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796" y="2876"/>
                <a:ext cx="1733" cy="50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dist"/>
                <a:r>
                  <a:rPr lang="zh-CN" altLang="en-US" sz="14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医院布局</a:t>
                </a:r>
                <a:endPara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2762" y="2709"/>
                <a:ext cx="9493" cy="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just">
                  <a:lnSpc>
                    <a:spcPct val="130000"/>
                  </a:lnSpc>
                </a:pPr>
                <a:r>
                  <a:rPr lang="zh-CN" sz="1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由星海院区、钻石湾院区和蓝湾院区、口腔医学中心组成，委托管理东软心血管病医院。</a:t>
                </a:r>
                <a:r>
                  <a:rPr lang="zh-CN" sz="13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编制床位 3000张   人员定编 4514人。</a:t>
                </a:r>
                <a:endParaRPr lang="zh-CN" sz="13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795" y="3796"/>
              <a:ext cx="11585" cy="2345"/>
              <a:chOff x="797" y="2112"/>
              <a:chExt cx="11585" cy="2345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797" y="3039"/>
                <a:ext cx="1733" cy="50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dist"/>
                <a:r>
                  <a:rPr lang="zh-CN" altLang="en-US" sz="14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学科建设</a:t>
                </a:r>
                <a:endPara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2763" y="2112"/>
                <a:ext cx="9619" cy="2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just">
                  <a:lnSpc>
                    <a:spcPct val="140000"/>
                  </a:lnSpc>
                  <a:buClrTx/>
                  <a:buSzTx/>
                  <a:buFontTx/>
                </a:pPr>
                <a:r>
                  <a:rPr lang="zh-CN" sz="1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拥有</a:t>
                </a:r>
                <a:r>
                  <a:rPr lang="zh-CN" sz="13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九大学科群、八大医疗平台和128个亚</a:t>
                </a:r>
                <a:r>
                  <a:rPr lang="zh-CN" sz="13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专科。</a:t>
                </a:r>
                <a:r>
                  <a:rPr lang="zh-CN" sz="1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其中，</a:t>
                </a:r>
                <a:r>
                  <a:rPr lang="zh-CN" sz="13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国家临床重点专科</a:t>
                </a:r>
                <a:r>
                  <a:rPr lang="zh-CN" sz="13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2个</a:t>
                </a:r>
                <a:r>
                  <a:rPr lang="zh-CN" sz="13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（肿瘤学科、普通外科），国家重点学科</a:t>
                </a:r>
                <a:r>
                  <a:rPr lang="zh-CN" sz="13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1个</a:t>
                </a:r>
                <a:r>
                  <a:rPr lang="zh-CN" sz="13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（中西医结合临床），国家中医药管理局重点学科</a:t>
                </a:r>
                <a:r>
                  <a:rPr lang="zh-CN" sz="13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1个</a:t>
                </a:r>
                <a:r>
                  <a:rPr lang="zh-CN" sz="13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（中医皮肤病学），省级临床重点专科</a:t>
                </a:r>
                <a:r>
                  <a:rPr lang="zh-CN" sz="13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32个</a:t>
                </a:r>
                <a:r>
                  <a:rPr lang="zh-CN" sz="13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，先后获批国家级课题160余项。以器官移植、骨髓移植、微创治疗（达芬奇机器人手术）、心脑血管介入治疗、急危重症治疗、中西医结合等为代表的技术达到国内领先或先进水平。</a:t>
                </a:r>
                <a:endParaRPr lang="zh-CN" sz="13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793" y="6483"/>
              <a:ext cx="11283" cy="1779"/>
              <a:chOff x="794" y="4684"/>
              <a:chExt cx="11283" cy="1779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794" y="5319"/>
                <a:ext cx="1746" cy="50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dist"/>
                <a:r>
                  <a:rPr lang="zh-CN" altLang="en-US" sz="14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人才梯队</a:t>
                </a:r>
                <a:endPara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文本框 65"/>
              <p:cNvSpPr txBox="1"/>
              <p:nvPr/>
            </p:nvSpPr>
            <p:spPr>
              <a:xfrm>
                <a:off x="2762" y="4684"/>
                <a:ext cx="9315" cy="177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just">
                  <a:lnSpc>
                    <a:spcPct val="130000"/>
                  </a:lnSpc>
                </a:pPr>
                <a:r>
                  <a:rPr lang="zh-CN" sz="1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拥有一大批国内一流的医学专家学者。其中，</a:t>
                </a:r>
                <a:r>
                  <a:rPr lang="en-US" altLang="zh-CN" sz="1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“</a:t>
                </a:r>
                <a:r>
                  <a:rPr lang="zh-CN" altLang="en-US" sz="1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863计划</a:t>
                </a:r>
                <a:r>
                  <a:rPr lang="en-US" altLang="zh-CN" sz="1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”</a:t>
                </a:r>
                <a:r>
                  <a:rPr lang="zh-CN" altLang="en-US" sz="1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首席专家1人，国家重大科研仪器研制项目负责人1人，享受国家特殊津贴19人，国家卫生健康有突出贡献中青年专家2人，国家万人计划科技领军人才1人，入选省百千万人才工程29人次。</a:t>
                </a:r>
                <a:r>
                  <a:rPr lang="zh-CN" altLang="en-US" sz="13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目前拥有博士、硕士生导师</a:t>
                </a:r>
                <a:r>
                  <a:rPr lang="en-US" altLang="zh-CN" sz="13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381</a:t>
                </a:r>
                <a:r>
                  <a:rPr lang="zh-CN" altLang="en-US" sz="13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名。</a:t>
                </a:r>
                <a:endParaRPr lang="zh-CN" altLang="en-US" sz="13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p:grpSp>
        <p:sp>
          <p:nvSpPr>
            <p:cNvPr id="76" name="矩形 75"/>
            <p:cNvSpPr/>
            <p:nvPr/>
          </p:nvSpPr>
          <p:spPr>
            <a:xfrm>
              <a:off x="793" y="8915"/>
              <a:ext cx="1735" cy="50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dist"/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教学工作</a:t>
              </a:r>
              <a:endPara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2761" y="8644"/>
              <a:ext cx="9315" cy="9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just">
                <a:lnSpc>
                  <a:spcPct val="130000"/>
                </a:lnSpc>
              </a:pPr>
              <a:r>
                <a:rPr sz="13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实践教学特色显著，多次斩获全国大学生临床技能竞赛</a:t>
              </a:r>
              <a:r>
                <a:rPr sz="13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特等奖</a:t>
              </a:r>
              <a:r>
                <a:rPr sz="13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，并开创性夺得第十届中国大学生医学技术技能大赛</a:t>
              </a:r>
              <a:r>
                <a:rPr sz="13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金奖冠军</a:t>
              </a:r>
              <a:r>
                <a:rPr sz="13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。</a:t>
              </a:r>
              <a:endParaRPr sz="1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78" name="图片 77" descr="C:/Users/Administrator/AppData/Local/Temp/picturecompress_20220310112052/output_3.jpgoutput_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6440" y="318770"/>
            <a:ext cx="3696335" cy="59563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任意多边形: 形状 37"/>
          <p:cNvSpPr/>
          <p:nvPr/>
        </p:nvSpPr>
        <p:spPr>
          <a:xfrm>
            <a:off x="0" y="5341620"/>
            <a:ext cx="12192000" cy="1516380"/>
          </a:xfrm>
          <a:custGeom>
            <a:avLst/>
            <a:gdLst>
              <a:gd name="connsiteX0" fmla="*/ 1742928 w 9144001"/>
              <a:gd name="connsiteY0" fmla="*/ 361 h 2249069"/>
              <a:gd name="connsiteX1" fmla="*/ 8995995 w 9144001"/>
              <a:gd name="connsiteY1" fmla="*/ 915927 h 2249069"/>
              <a:gd name="connsiteX2" fmla="*/ 9144001 w 9144001"/>
              <a:gd name="connsiteY2" fmla="*/ 860696 h 2249069"/>
              <a:gd name="connsiteX3" fmla="*/ 9144001 w 9144001"/>
              <a:gd name="connsiteY3" fmla="*/ 2249069 h 2249069"/>
              <a:gd name="connsiteX4" fmla="*/ 0 w 9144001"/>
              <a:gd name="connsiteY4" fmla="*/ 2249069 h 2249069"/>
              <a:gd name="connsiteX5" fmla="*/ 0 w 9144001"/>
              <a:gd name="connsiteY5" fmla="*/ 324366 h 2249069"/>
              <a:gd name="connsiteX6" fmla="*/ 1742928 w 9144001"/>
              <a:gd name="connsiteY6" fmla="*/ 361 h 224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1" h="2249069">
                <a:moveTo>
                  <a:pt x="1742928" y="361"/>
                </a:moveTo>
                <a:cubicBezTo>
                  <a:pt x="4161733" y="28718"/>
                  <a:pt x="6573842" y="1718064"/>
                  <a:pt x="8995995" y="915927"/>
                </a:cubicBezTo>
                <a:lnTo>
                  <a:pt x="9144001" y="860696"/>
                </a:lnTo>
                <a:lnTo>
                  <a:pt x="9144001" y="2249069"/>
                </a:lnTo>
                <a:lnTo>
                  <a:pt x="0" y="2249069"/>
                </a:lnTo>
                <a:lnTo>
                  <a:pt x="0" y="324366"/>
                </a:lnTo>
                <a:cubicBezTo>
                  <a:pt x="581516" y="82422"/>
                  <a:pt x="1162415" y="-6445"/>
                  <a:pt x="1742928" y="361"/>
                </a:cubicBezTo>
                <a:close/>
              </a:path>
            </a:pathLst>
          </a:custGeom>
          <a:gradFill>
            <a:gsLst>
              <a:gs pos="0">
                <a:srgbClr val="FDEEE8"/>
              </a:gs>
              <a:gs pos="100000">
                <a:srgbClr val="E1A78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1950" y="824865"/>
            <a:ext cx="238125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载</a:t>
            </a:r>
            <a:endParaRPr lang="zh-CN" altLang="en-US" sz="40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誉</a:t>
            </a:r>
            <a:endParaRPr lang="zh-CN" altLang="en-US" sz="40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40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62081" y="372690"/>
            <a:ext cx="871453" cy="797252"/>
            <a:chOff x="5888" y="2081"/>
            <a:chExt cx="2326" cy="1881"/>
          </a:xfrm>
        </p:grpSpPr>
        <p:sp>
          <p:nvSpPr>
            <p:cNvPr id="12" name="矩形 11"/>
            <p:cNvSpPr/>
            <p:nvPr/>
          </p:nvSpPr>
          <p:spPr>
            <a:xfrm flipH="1">
              <a:off x="6349" y="2467"/>
              <a:ext cx="1866" cy="149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flipH="1">
              <a:off x="5888" y="2081"/>
              <a:ext cx="1609" cy="1342"/>
            </a:xfrm>
            <a:prstGeom prst="rect">
              <a:avLst/>
            </a:prstGeom>
            <a:solidFill>
              <a:srgbClr val="F1E3C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052195" y="1527175"/>
            <a:ext cx="23812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</a:t>
            </a:r>
            <a:endParaRPr lang="zh-CN" altLang="en-US" sz="40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</a:t>
            </a:r>
            <a:endParaRPr lang="zh-CN" altLang="en-US" sz="40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0" y="6333490"/>
            <a:ext cx="121913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字魂御守锦书" panose="00000500000000000000" charset="-122"/>
              </a:rPr>
              <a:t>★</a:t>
            </a:r>
            <a:r>
              <a:rPr lang="en-US" altLang="zh-CN" sz="2000">
                <a:solidFill>
                  <a:schemeClr val="tx1">
                    <a:lumMod val="50000"/>
                    <a:lumOff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字魂御守锦书" panose="00000500000000000000" charset="-122"/>
              </a:rPr>
              <a:t>  </a:t>
            </a:r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sym typeface="字魂御守锦书" panose="00000500000000000000" charset="-122"/>
              </a:rPr>
              <a:t>建设学科特色鲜明、国内知名的学院型大学附属医院</a:t>
            </a:r>
            <a:r>
              <a:rPr lang="en-US" altLang="zh-CN" sz="2000">
                <a:solidFill>
                  <a:schemeClr val="tx1">
                    <a:lumMod val="50000"/>
                    <a:lumOff val="5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sym typeface="字魂御守锦书" panose="00000500000000000000" charset="-122"/>
              </a:rPr>
              <a:t>  </a:t>
            </a:r>
            <a:r>
              <a:rPr lang="en-US" altLang="zh-CN" sz="2000">
                <a:solidFill>
                  <a:schemeClr val="tx1">
                    <a:lumMod val="50000"/>
                    <a:lumOff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字魂御守锦书" panose="00000500000000000000" charset="-122"/>
              </a:rPr>
              <a:t>★</a:t>
            </a:r>
            <a:endParaRPr lang="en-US" altLang="zh-CN" sz="2000">
              <a:solidFill>
                <a:schemeClr val="tx1">
                  <a:lumMod val="50000"/>
                  <a:lumOff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sym typeface="字魂御守锦书" panose="000005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62425" y="372745"/>
            <a:ext cx="7071360" cy="55454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全国文明单位</a:t>
            </a:r>
            <a:endParaRPr lang="zh-CN" altLang="en-US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全国卫生计生系统先进集体</a:t>
            </a:r>
            <a:endParaRPr lang="zh-CN" altLang="en-US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中国医院竞争力全国顶级医院100强</a:t>
            </a:r>
            <a:endParaRPr lang="zh-CN" altLang="en-US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中国医院竞争力五星级认证</a:t>
            </a:r>
            <a:endParaRPr lang="zh-CN" altLang="en-US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全国改善医疗服务行动示范医院</a:t>
            </a:r>
            <a:endParaRPr lang="zh-CN" altLang="en-US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国家三级公立医院绩效考核连续两年跻身全国百强，大连第一</a:t>
            </a:r>
            <a:endParaRPr lang="zh-CN" altLang="en-US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全国公共机构能效领跑者</a:t>
            </a:r>
            <a:endParaRPr lang="zh-CN" altLang="en-US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全国特色医院文化单位</a:t>
            </a:r>
            <a:endParaRPr lang="zh-CN" altLang="en-US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辽宁省教育系统先进集体</a:t>
            </a:r>
            <a:endParaRPr lang="zh-CN" altLang="en-US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辽宁省抗击新冠肺炎疫情先进集体</a:t>
            </a:r>
            <a:endParaRPr lang="zh-CN" altLang="en-US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70000"/>
              </a:lnSpc>
              <a:buFont typeface="Wingdings" panose="05000000000000000000" charset="0"/>
              <a:buChar char="u"/>
            </a:pPr>
            <a:endParaRPr lang="zh-CN" altLang="en-US" b="1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b="1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PA" val="v4.1.3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PA" val="v4.1.3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7.xml><?xml version="1.0" encoding="utf-8"?>
<p:tagLst xmlns:p="http://schemas.openxmlformats.org/presentationml/2006/main">
  <p:tag name="PA" val="v4.1.3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9.xml><?xml version="1.0" encoding="utf-8"?>
<p:tagLst xmlns:p="http://schemas.openxmlformats.org/presentationml/2006/main"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DOCER_TEMPLATE_OPEN_ONCE_MARK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汉仪大宋简"/>
        <a:ea typeface="汉仪大宋简"/>
        <a:cs typeface=""/>
      </a:majorFont>
      <a:minorFont>
        <a:latin typeface="汉仪大宋简"/>
        <a:ea typeface="汉仪大宋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汉仪大宋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大宋简"/>
        <a:ea typeface=""/>
        <a:cs typeface=""/>
        <a:font script="Jpan" typeface="ＭＳ Ｐゴシック"/>
        <a:font script="Hang" typeface="맑은 고딕"/>
        <a:font script="Hans" typeface="汉仪大宋简"/>
        <a:font script="Hant" typeface="新細明體"/>
        <a:font script="Arab" typeface="汉仪大宋简"/>
        <a:font script="Hebr" typeface="汉仪大宋简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大宋简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汉仪大宋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大宋简"/>
        <a:ea typeface=""/>
        <a:cs typeface=""/>
        <a:font script="Jpan" typeface="ＭＳ Ｐゴシック"/>
        <a:font script="Hang" typeface="맑은 고딕"/>
        <a:font script="Hans" typeface="汉仪大宋简"/>
        <a:font script="Hant" typeface="新細明體"/>
        <a:font script="Arab" typeface="汉仪大宋简"/>
        <a:font script="Hebr" typeface="汉仪大宋简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大宋简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1033</Words>
  <Application>WPS 演示</Application>
  <PresentationFormat>宽屏</PresentationFormat>
  <Paragraphs>82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6" baseType="lpstr">
      <vt:lpstr>Arial</vt:lpstr>
      <vt:lpstr>宋体</vt:lpstr>
      <vt:lpstr>Wingdings</vt:lpstr>
      <vt:lpstr>汉仪大宋简</vt:lpstr>
      <vt:lpstr>Wingdings</vt:lpstr>
      <vt:lpstr>Arial</vt:lpstr>
      <vt:lpstr>微软雅黑</vt:lpstr>
      <vt:lpstr>华文行楷</vt:lpstr>
      <vt:lpstr>Times New Roman</vt:lpstr>
      <vt:lpstr>字魂御守锦书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liz</cp:lastModifiedBy>
  <cp:revision>164</cp:revision>
  <dcterms:created xsi:type="dcterms:W3CDTF">2019-06-19T02:08:00Z</dcterms:created>
  <dcterms:modified xsi:type="dcterms:W3CDTF">2022-04-29T08:55:34Z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2052-11.1.0.11691</vt:lpwstr>
  </property>
  <property fmtid="{D5CDD505-2E9C-101B-9397-08002B2CF9AE}" pid="3" name="KSOSaveFontToCloudKey">
    <vt:lpwstr>354989831_btnclosed</vt:lpwstr>
  </property>
  <property fmtid="{D5CDD505-2E9C-101B-9397-08002B2CF9AE}" pid="4" name="KSOTemplateUUID">
    <vt:lpwstr>v1.0_mb_hMfMTe8z16hpvQ18YUsuIg==</vt:lpwstr>
  </property>
  <property fmtid="{D5CDD505-2E9C-101B-9397-08002B2CF9AE}" pid="5" name="ICV">
    <vt:lpwstr>E032B68227F24B1CA2500302BB36CBC6</vt:lpwstr>
  </property>
</Properties>
</file>